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6" r:id="rId2"/>
    <p:sldId id="259" r:id="rId3"/>
    <p:sldId id="260" r:id="rId4"/>
    <p:sldId id="263" r:id="rId5"/>
    <p:sldId id="264" r:id="rId6"/>
    <p:sldId id="327" r:id="rId7"/>
    <p:sldId id="268" r:id="rId8"/>
    <p:sldId id="266" r:id="rId9"/>
    <p:sldId id="267" r:id="rId10"/>
    <p:sldId id="271" r:id="rId11"/>
    <p:sldId id="270" r:id="rId12"/>
    <p:sldId id="370" r:id="rId13"/>
    <p:sldId id="395" r:id="rId14"/>
    <p:sldId id="396" r:id="rId15"/>
    <p:sldId id="397" r:id="rId16"/>
    <p:sldId id="398" r:id="rId17"/>
    <p:sldId id="399" r:id="rId18"/>
    <p:sldId id="400" r:id="rId19"/>
    <p:sldId id="298" r:id="rId20"/>
    <p:sldId id="299" r:id="rId21"/>
    <p:sldId id="309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SHIBA" initials="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EF"/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62" autoAdjust="0"/>
    <p:restoredTop sz="55340" autoAdjust="0"/>
  </p:normalViewPr>
  <p:slideViewPr>
    <p:cSldViewPr snapToGrid="0">
      <p:cViewPr varScale="1">
        <p:scale>
          <a:sx n="38" d="100"/>
          <a:sy n="38" d="100"/>
        </p:scale>
        <p:origin x="144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94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5B1444-A7D9-4C8F-BBB0-0B5883B16E5D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E4DF50-D2D4-42D6-BC02-3B7614C3D9DE}">
      <dgm:prSet phldrT="[Texte]" custT="1"/>
      <dgm:spPr>
        <a:solidFill>
          <a:srgbClr val="FFEFEF"/>
        </a:solidFill>
      </dgm:spPr>
      <dgm:t>
        <a:bodyPr/>
        <a:lstStyle/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256 </a:t>
          </a:r>
        </a:p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FA</a:t>
          </a:r>
        </a:p>
      </dgm:t>
    </dgm:pt>
    <dgm:pt modelId="{0EDB43BA-D103-4293-AD7C-C3F4302A7570}" type="parTrans" cxnId="{2C3358F7-3836-43E8-B952-127D963E73E6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60D897-FC0F-4718-875B-7B5AD02A882F}" type="sibTrans" cxnId="{2C3358F7-3836-43E8-B952-127D963E73E6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E028E5-5379-44A5-A85B-DBE55DAB94FD}">
      <dgm:prSet phldrT="[Texte]" custT="1"/>
      <dgm:spPr>
        <a:solidFill>
          <a:srgbClr val="FFEFEF"/>
        </a:solidFill>
      </dgm:spPr>
      <dgm:t>
        <a:bodyPr/>
        <a:lstStyle/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PCIO </a:t>
          </a:r>
        </a:p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32 (12,5%) </a:t>
          </a:r>
        </a:p>
      </dgm:t>
    </dgm:pt>
    <dgm:pt modelId="{F17B11A0-FFA4-431C-94DA-EB092B7F0F33}" type="parTrans" cxnId="{8EB70784-B363-490E-AB12-68114E002F5F}">
      <dgm:prSet custT="1"/>
      <dgm:spPr>
        <a:ln>
          <a:solidFill>
            <a:srgbClr val="FF0000"/>
          </a:solidFill>
        </a:ln>
      </dgm:spPr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BCBA17-4A02-4206-9D0C-7C5E9E1C91FF}" type="sibTrans" cxnId="{8EB70784-B363-490E-AB12-68114E002F5F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769BA0-DA0C-468D-971C-7C53588C4819}">
      <dgm:prSet phldrT="[Texte]" custT="1"/>
      <dgm:spPr>
        <a:solidFill>
          <a:srgbClr val="FFEFEF"/>
        </a:solidFill>
      </dgm:spPr>
      <dgm:t>
        <a:bodyPr/>
        <a:lstStyle/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15 </a:t>
          </a:r>
        </a:p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Nouveau cas</a:t>
          </a:r>
        </a:p>
      </dgm:t>
    </dgm:pt>
    <dgm:pt modelId="{DEAAFE7B-37C8-4C99-843E-EAE269F156A5}" type="parTrans" cxnId="{23F8CB36-D9F4-40C1-8DAC-13745BBA8F34}">
      <dgm:prSet custT="1"/>
      <dgm:spPr>
        <a:ln>
          <a:solidFill>
            <a:srgbClr val="FF0000"/>
          </a:solidFill>
        </a:ln>
      </dgm:spPr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A77B34-F583-4E35-9220-A5114A5AB1F0}" type="sibTrans" cxnId="{23F8CB36-D9F4-40C1-8DAC-13745BBA8F34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3907EE-EE69-4226-9A71-84D664FC1E2E}">
      <dgm:prSet phldrT="[Texte]" custT="1"/>
      <dgm:spPr>
        <a:solidFill>
          <a:srgbClr val="FFEFEF"/>
        </a:solidFill>
      </dgm:spPr>
      <dgm:t>
        <a:bodyPr/>
        <a:lstStyle/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CHUYO </a:t>
          </a:r>
        </a:p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224 (87,5%)</a:t>
          </a:r>
        </a:p>
      </dgm:t>
    </dgm:pt>
    <dgm:pt modelId="{423C49B5-3F72-4210-BB21-F1A870E15649}" type="parTrans" cxnId="{CE69EFBF-8EB8-4BAF-AEFC-12F55EEC9B95}">
      <dgm:prSet custT="1"/>
      <dgm:spPr>
        <a:ln>
          <a:solidFill>
            <a:srgbClr val="FF0000"/>
          </a:solidFill>
        </a:ln>
      </dgm:spPr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023B43-CED4-4972-B0E4-F6325906B73A}" type="sibTrans" cxnId="{CE69EFBF-8EB8-4BAF-AEFC-12F55EEC9B95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1D7CEB-1299-4864-8994-C3C451780C47}">
      <dgm:prSet phldrT="[Texte]" custT="1"/>
      <dgm:spPr>
        <a:solidFill>
          <a:srgbClr val="FFEFEF"/>
        </a:solidFill>
      </dgm:spPr>
      <dgm:t>
        <a:bodyPr/>
        <a:lstStyle/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109 </a:t>
          </a:r>
        </a:p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Nouveau cas</a:t>
          </a:r>
        </a:p>
      </dgm:t>
    </dgm:pt>
    <dgm:pt modelId="{030983C6-ED7D-4D38-947E-290DCEC96969}" type="parTrans" cxnId="{C7E53B8F-D92D-4632-8F6F-199E1F7843C0}">
      <dgm:prSet custT="1"/>
      <dgm:spPr>
        <a:ln>
          <a:solidFill>
            <a:srgbClr val="FF0000"/>
          </a:solidFill>
        </a:ln>
      </dgm:spPr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43965-BBBD-4D52-9DD5-065BB445CBEF}" type="sibTrans" cxnId="{C7E53B8F-D92D-4632-8F6F-199E1F7843C0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CF52FC-5A8C-4E4D-999E-F117688F9FBF}">
      <dgm:prSet custT="1"/>
      <dgm:spPr>
        <a:solidFill>
          <a:srgbClr val="FFEFEF"/>
        </a:solidFill>
      </dgm:spPr>
      <dgm:t>
        <a:bodyPr/>
        <a:lstStyle/>
        <a:p>
          <a:r>
            <a:rPr lang="fr-FR" sz="3200" dirty="0">
              <a:latin typeface="Arial" panose="020B0604020202020204" pitchFamily="34" charset="0"/>
              <a:cs typeface="Arial" panose="020B0604020202020204" pitchFamily="34" charset="0"/>
            </a:rPr>
            <a:t>115</a:t>
          </a:r>
        </a:p>
        <a:p>
          <a:r>
            <a:rPr lang="fr-FR" sz="3200" dirty="0">
              <a:latin typeface="Arial" panose="020B0604020202020204" pitchFamily="34" charset="0"/>
              <a:cs typeface="Arial" panose="020B0604020202020204" pitchFamily="34" charset="0"/>
            </a:rPr>
            <a:t>Ancien cas</a:t>
          </a:r>
        </a:p>
      </dgm:t>
    </dgm:pt>
    <dgm:pt modelId="{CB404173-1D9D-48FF-98CF-821F89F500FB}" type="parTrans" cxnId="{D0DAB9A3-F60E-4452-9277-7A543D3CED21}">
      <dgm:prSet custT="1"/>
      <dgm:spPr>
        <a:ln>
          <a:solidFill>
            <a:srgbClr val="FF0000"/>
          </a:solidFill>
        </a:ln>
      </dgm:spPr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B9EB09-CB0A-4B7B-A1A1-3E54FB398250}" type="sibTrans" cxnId="{D0DAB9A3-F60E-4452-9277-7A543D3CED21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814541-FAC9-4764-9511-04AD1668F857}">
      <dgm:prSet custT="1"/>
      <dgm:spPr>
        <a:solidFill>
          <a:srgbClr val="FFEFEF"/>
        </a:solidFill>
      </dgm:spPr>
      <dgm:t>
        <a:bodyPr/>
        <a:lstStyle/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17</a:t>
          </a:r>
        </a:p>
        <a:p>
          <a:r>
            <a:rPr lang="fr-FR" sz="3200">
              <a:latin typeface="Arial" panose="020B0604020202020204" pitchFamily="34" charset="0"/>
              <a:cs typeface="Arial" panose="020B0604020202020204" pitchFamily="34" charset="0"/>
            </a:rPr>
            <a:t>Ancien cas</a:t>
          </a:r>
        </a:p>
      </dgm:t>
    </dgm:pt>
    <dgm:pt modelId="{817DE7AA-CBF5-4BBC-B31A-135A14965EE7}" type="parTrans" cxnId="{A6C8DB78-ED98-494C-86C8-86BD139D3E91}">
      <dgm:prSet custT="1"/>
      <dgm:spPr>
        <a:ln>
          <a:solidFill>
            <a:srgbClr val="FF0000"/>
          </a:solidFill>
        </a:ln>
      </dgm:spPr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823C36-271E-4C38-A60E-BBA4651395AB}" type="sibTrans" cxnId="{A6C8DB78-ED98-494C-86C8-86BD139D3E91}">
      <dgm:prSet/>
      <dgm:spPr/>
      <dgm:t>
        <a:bodyPr/>
        <a:lstStyle/>
        <a:p>
          <a:endParaRPr lang="fr-F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DD578B-86D5-48EA-9353-0E74B39FD254}" type="pres">
      <dgm:prSet presAssocID="{D05B1444-A7D9-4C8F-BBB0-0B5883B16E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FE4C99-8976-43F0-AE0D-1FC0C9B21910}" type="pres">
      <dgm:prSet presAssocID="{21E4DF50-D2D4-42D6-BC02-3B7614C3D9DE}" presName="root1" presStyleCnt="0"/>
      <dgm:spPr/>
    </dgm:pt>
    <dgm:pt modelId="{89630E72-AFAE-47E4-8D32-2A800CF41DBB}" type="pres">
      <dgm:prSet presAssocID="{21E4DF50-D2D4-42D6-BC02-3B7614C3D9D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E898DD-CF7B-4128-A376-CF9C46AFEEFA}" type="pres">
      <dgm:prSet presAssocID="{21E4DF50-D2D4-42D6-BC02-3B7614C3D9DE}" presName="level2hierChild" presStyleCnt="0"/>
      <dgm:spPr/>
    </dgm:pt>
    <dgm:pt modelId="{DE6DC768-8EB3-459E-84F6-FDA0DB191CC3}" type="pres">
      <dgm:prSet presAssocID="{F17B11A0-FFA4-431C-94DA-EB092B7F0F3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4052B771-39EE-4553-A45C-461CD99B06B1}" type="pres">
      <dgm:prSet presAssocID="{F17B11A0-FFA4-431C-94DA-EB092B7F0F3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1D8C71A1-8D4F-4382-8358-29F22A258163}" type="pres">
      <dgm:prSet presAssocID="{E6E028E5-5379-44A5-A85B-DBE55DAB94FD}" presName="root2" presStyleCnt="0"/>
      <dgm:spPr/>
    </dgm:pt>
    <dgm:pt modelId="{9DD451A1-328D-4503-B568-85BA9E836967}" type="pres">
      <dgm:prSet presAssocID="{E6E028E5-5379-44A5-A85B-DBE55DAB94F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6F0E4C-9C81-45D5-AACD-99837F8A8E35}" type="pres">
      <dgm:prSet presAssocID="{E6E028E5-5379-44A5-A85B-DBE55DAB94FD}" presName="level3hierChild" presStyleCnt="0"/>
      <dgm:spPr/>
    </dgm:pt>
    <dgm:pt modelId="{7DCD77DF-DAE4-4FBC-B2AE-1CE0523FF92B}" type="pres">
      <dgm:prSet presAssocID="{DEAAFE7B-37C8-4C99-843E-EAE269F156A5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2EFB89FA-4048-481E-8C7C-775955BDC795}" type="pres">
      <dgm:prSet presAssocID="{DEAAFE7B-37C8-4C99-843E-EAE269F156A5}" presName="connTx" presStyleLbl="parChTrans1D3" presStyleIdx="0" presStyleCnt="4"/>
      <dgm:spPr/>
      <dgm:t>
        <a:bodyPr/>
        <a:lstStyle/>
        <a:p>
          <a:endParaRPr lang="en-US"/>
        </a:p>
      </dgm:t>
    </dgm:pt>
    <dgm:pt modelId="{741F1EBC-8D12-4857-AB5A-00A05023199D}" type="pres">
      <dgm:prSet presAssocID="{BF769BA0-DA0C-468D-971C-7C53588C4819}" presName="root2" presStyleCnt="0"/>
      <dgm:spPr/>
    </dgm:pt>
    <dgm:pt modelId="{DA97071B-05B3-49F7-B1A1-09CD118B1D5F}" type="pres">
      <dgm:prSet presAssocID="{BF769BA0-DA0C-468D-971C-7C53588C4819}" presName="LevelTwoTextNode" presStyleLbl="node3" presStyleIdx="0" presStyleCnt="4" custScaleY="746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09938A-9958-406C-8442-45B6797BD103}" type="pres">
      <dgm:prSet presAssocID="{BF769BA0-DA0C-468D-971C-7C53588C4819}" presName="level3hierChild" presStyleCnt="0"/>
      <dgm:spPr/>
    </dgm:pt>
    <dgm:pt modelId="{D9B64FA2-95F0-4D14-BCAD-89B6F0EEC8AA}" type="pres">
      <dgm:prSet presAssocID="{817DE7AA-CBF5-4BBC-B31A-135A14965EE7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00E49562-D5F3-445E-B403-BC29706193A5}" type="pres">
      <dgm:prSet presAssocID="{817DE7AA-CBF5-4BBC-B31A-135A14965EE7}" presName="connTx" presStyleLbl="parChTrans1D3" presStyleIdx="1" presStyleCnt="4"/>
      <dgm:spPr/>
      <dgm:t>
        <a:bodyPr/>
        <a:lstStyle/>
        <a:p>
          <a:endParaRPr lang="en-US"/>
        </a:p>
      </dgm:t>
    </dgm:pt>
    <dgm:pt modelId="{1B0AB880-2D8D-45FA-9C3B-30B737D9EF87}" type="pres">
      <dgm:prSet presAssocID="{E4814541-FAC9-4764-9511-04AD1668F857}" presName="root2" presStyleCnt="0"/>
      <dgm:spPr/>
    </dgm:pt>
    <dgm:pt modelId="{12C3DA89-3428-4B62-A7A9-37449ED34B40}" type="pres">
      <dgm:prSet presAssocID="{E4814541-FAC9-4764-9511-04AD1668F857}" presName="LevelTwoTextNode" presStyleLbl="node3" presStyleIdx="1" presStyleCnt="4" custScaleY="79362" custLinFactNeighborX="2958" custLinFactNeighborY="51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74893F-CB13-4DFA-A6C2-6CAE5EF296B2}" type="pres">
      <dgm:prSet presAssocID="{E4814541-FAC9-4764-9511-04AD1668F857}" presName="level3hierChild" presStyleCnt="0"/>
      <dgm:spPr/>
    </dgm:pt>
    <dgm:pt modelId="{1F1F2681-75AC-44D6-B536-3D116B991269}" type="pres">
      <dgm:prSet presAssocID="{423C49B5-3F72-4210-BB21-F1A870E1564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EC9F20D-BDDC-45C1-A334-AC514684EF25}" type="pres">
      <dgm:prSet presAssocID="{423C49B5-3F72-4210-BB21-F1A870E1564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05099AD-F570-4039-BF83-665D4374BED2}" type="pres">
      <dgm:prSet presAssocID="{E03907EE-EE69-4226-9A71-84D664FC1E2E}" presName="root2" presStyleCnt="0"/>
      <dgm:spPr/>
    </dgm:pt>
    <dgm:pt modelId="{ED260968-A721-4E1F-B909-14B95E753422}" type="pres">
      <dgm:prSet presAssocID="{E03907EE-EE69-4226-9A71-84D664FC1E2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757E67-B35A-4B7B-B53B-FE6AD71E024A}" type="pres">
      <dgm:prSet presAssocID="{E03907EE-EE69-4226-9A71-84D664FC1E2E}" presName="level3hierChild" presStyleCnt="0"/>
      <dgm:spPr/>
    </dgm:pt>
    <dgm:pt modelId="{65D6401F-C21C-414E-B3EC-C547079E6277}" type="pres">
      <dgm:prSet presAssocID="{030983C6-ED7D-4D38-947E-290DCEC96969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C75C5ADC-3219-4DA2-A781-56FAF886BE48}" type="pres">
      <dgm:prSet presAssocID="{030983C6-ED7D-4D38-947E-290DCEC96969}" presName="connTx" presStyleLbl="parChTrans1D3" presStyleIdx="2" presStyleCnt="4"/>
      <dgm:spPr/>
      <dgm:t>
        <a:bodyPr/>
        <a:lstStyle/>
        <a:p>
          <a:endParaRPr lang="en-US"/>
        </a:p>
      </dgm:t>
    </dgm:pt>
    <dgm:pt modelId="{4BE1073D-342F-4331-AABC-506A2B84971E}" type="pres">
      <dgm:prSet presAssocID="{F91D7CEB-1299-4864-8994-C3C451780C47}" presName="root2" presStyleCnt="0"/>
      <dgm:spPr/>
    </dgm:pt>
    <dgm:pt modelId="{8D6C47CD-90D0-445A-B7AE-6287757841D5}" type="pres">
      <dgm:prSet presAssocID="{F91D7CEB-1299-4864-8994-C3C451780C47}" presName="LevelTwoTextNode" presStyleLbl="node3" presStyleIdx="2" presStyleCnt="4" custScaleY="688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A26591-0AD4-4B99-880E-E78747D6C581}" type="pres">
      <dgm:prSet presAssocID="{F91D7CEB-1299-4864-8994-C3C451780C47}" presName="level3hierChild" presStyleCnt="0"/>
      <dgm:spPr/>
    </dgm:pt>
    <dgm:pt modelId="{1F6FEBD5-7375-40D5-8E63-F8E6D5B7AC76}" type="pres">
      <dgm:prSet presAssocID="{CB404173-1D9D-48FF-98CF-821F89F500FB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BBFA9D83-593C-4240-A1C0-715E808147A0}" type="pres">
      <dgm:prSet presAssocID="{CB404173-1D9D-48FF-98CF-821F89F500FB}" presName="connTx" presStyleLbl="parChTrans1D3" presStyleIdx="3" presStyleCnt="4"/>
      <dgm:spPr/>
      <dgm:t>
        <a:bodyPr/>
        <a:lstStyle/>
        <a:p>
          <a:endParaRPr lang="en-US"/>
        </a:p>
      </dgm:t>
    </dgm:pt>
    <dgm:pt modelId="{EC69AEAC-B6A7-4A2B-AE8B-F7597B5B06B8}" type="pres">
      <dgm:prSet presAssocID="{31CF52FC-5A8C-4E4D-999E-F117688F9FBF}" presName="root2" presStyleCnt="0"/>
      <dgm:spPr/>
    </dgm:pt>
    <dgm:pt modelId="{0B7E0E60-6E23-40D2-88CF-13857343AF6B}" type="pres">
      <dgm:prSet presAssocID="{31CF52FC-5A8C-4E4D-999E-F117688F9FBF}" presName="LevelTwoTextNode" presStyleLbl="node3" presStyleIdx="3" presStyleCnt="4" custScaleY="669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622A2-2A2B-4316-B03E-35EBF9D9F705}" type="pres">
      <dgm:prSet presAssocID="{31CF52FC-5A8C-4E4D-999E-F117688F9FBF}" presName="level3hierChild" presStyleCnt="0"/>
      <dgm:spPr/>
    </dgm:pt>
  </dgm:ptLst>
  <dgm:cxnLst>
    <dgm:cxn modelId="{77DEF85B-CFEB-4EF1-BE49-FBFF4508C615}" type="presOf" srcId="{E6E028E5-5379-44A5-A85B-DBE55DAB94FD}" destId="{9DD451A1-328D-4503-B568-85BA9E836967}" srcOrd="0" destOrd="0" presId="urn:microsoft.com/office/officeart/2005/8/layout/hierarchy2"/>
    <dgm:cxn modelId="{DD37D293-07F3-42EB-95AC-E0FB0074B104}" type="presOf" srcId="{E4814541-FAC9-4764-9511-04AD1668F857}" destId="{12C3DA89-3428-4B62-A7A9-37449ED34B40}" srcOrd="0" destOrd="0" presId="urn:microsoft.com/office/officeart/2005/8/layout/hierarchy2"/>
    <dgm:cxn modelId="{E8458A09-1645-4B89-AD95-3642F6CE752A}" type="presOf" srcId="{BF769BA0-DA0C-468D-971C-7C53588C4819}" destId="{DA97071B-05B3-49F7-B1A1-09CD118B1D5F}" srcOrd="0" destOrd="0" presId="urn:microsoft.com/office/officeart/2005/8/layout/hierarchy2"/>
    <dgm:cxn modelId="{CE69EFBF-8EB8-4BAF-AEFC-12F55EEC9B95}" srcId="{21E4DF50-D2D4-42D6-BC02-3B7614C3D9DE}" destId="{E03907EE-EE69-4226-9A71-84D664FC1E2E}" srcOrd="1" destOrd="0" parTransId="{423C49B5-3F72-4210-BB21-F1A870E15649}" sibTransId="{27023B43-CED4-4972-B0E4-F6325906B73A}"/>
    <dgm:cxn modelId="{D313731A-0695-4F03-BB83-AA4BCF9B1E78}" type="presOf" srcId="{D05B1444-A7D9-4C8F-BBB0-0B5883B16E5D}" destId="{81DD578B-86D5-48EA-9353-0E74B39FD254}" srcOrd="0" destOrd="0" presId="urn:microsoft.com/office/officeart/2005/8/layout/hierarchy2"/>
    <dgm:cxn modelId="{61CA4FFD-E754-4AD7-B0C5-0B536159D4EF}" type="presOf" srcId="{423C49B5-3F72-4210-BB21-F1A870E15649}" destId="{1EC9F20D-BDDC-45C1-A334-AC514684EF25}" srcOrd="1" destOrd="0" presId="urn:microsoft.com/office/officeart/2005/8/layout/hierarchy2"/>
    <dgm:cxn modelId="{C069CDC6-94FD-4933-BFF5-E3FDE45F5CEA}" type="presOf" srcId="{030983C6-ED7D-4D38-947E-290DCEC96969}" destId="{C75C5ADC-3219-4DA2-A781-56FAF886BE48}" srcOrd="1" destOrd="0" presId="urn:microsoft.com/office/officeart/2005/8/layout/hierarchy2"/>
    <dgm:cxn modelId="{645EA383-6448-431D-9E38-8C8D26EA382D}" type="presOf" srcId="{DEAAFE7B-37C8-4C99-843E-EAE269F156A5}" destId="{7DCD77DF-DAE4-4FBC-B2AE-1CE0523FF92B}" srcOrd="0" destOrd="0" presId="urn:microsoft.com/office/officeart/2005/8/layout/hierarchy2"/>
    <dgm:cxn modelId="{C7F9E8BC-7E37-4AEB-9AEA-6B758CEB704C}" type="presOf" srcId="{21E4DF50-D2D4-42D6-BC02-3B7614C3D9DE}" destId="{89630E72-AFAE-47E4-8D32-2A800CF41DBB}" srcOrd="0" destOrd="0" presId="urn:microsoft.com/office/officeart/2005/8/layout/hierarchy2"/>
    <dgm:cxn modelId="{B795830B-B265-4730-A951-E50297B16004}" type="presOf" srcId="{CB404173-1D9D-48FF-98CF-821F89F500FB}" destId="{BBFA9D83-593C-4240-A1C0-715E808147A0}" srcOrd="1" destOrd="0" presId="urn:microsoft.com/office/officeart/2005/8/layout/hierarchy2"/>
    <dgm:cxn modelId="{F04CB8B8-BAD3-423D-B937-ECB11FC44C92}" type="presOf" srcId="{F17B11A0-FFA4-431C-94DA-EB092B7F0F33}" destId="{4052B771-39EE-4553-A45C-461CD99B06B1}" srcOrd="1" destOrd="0" presId="urn:microsoft.com/office/officeart/2005/8/layout/hierarchy2"/>
    <dgm:cxn modelId="{684BB40E-6C12-43DE-A3E5-C2DA88EC4DB4}" type="presOf" srcId="{31CF52FC-5A8C-4E4D-999E-F117688F9FBF}" destId="{0B7E0E60-6E23-40D2-88CF-13857343AF6B}" srcOrd="0" destOrd="0" presId="urn:microsoft.com/office/officeart/2005/8/layout/hierarchy2"/>
    <dgm:cxn modelId="{A6C8DB78-ED98-494C-86C8-86BD139D3E91}" srcId="{E6E028E5-5379-44A5-A85B-DBE55DAB94FD}" destId="{E4814541-FAC9-4764-9511-04AD1668F857}" srcOrd="1" destOrd="0" parTransId="{817DE7AA-CBF5-4BBC-B31A-135A14965EE7}" sibTransId="{B3823C36-271E-4C38-A60E-BBA4651395AB}"/>
    <dgm:cxn modelId="{0C89E6FC-DBE9-4AD9-9468-47802FDD2401}" type="presOf" srcId="{423C49B5-3F72-4210-BB21-F1A870E15649}" destId="{1F1F2681-75AC-44D6-B536-3D116B991269}" srcOrd="0" destOrd="0" presId="urn:microsoft.com/office/officeart/2005/8/layout/hierarchy2"/>
    <dgm:cxn modelId="{3AF0CAFF-C810-4B74-B6E6-A2AEDE329810}" type="presOf" srcId="{F91D7CEB-1299-4864-8994-C3C451780C47}" destId="{8D6C47CD-90D0-445A-B7AE-6287757841D5}" srcOrd="0" destOrd="0" presId="urn:microsoft.com/office/officeart/2005/8/layout/hierarchy2"/>
    <dgm:cxn modelId="{D0DAB9A3-F60E-4452-9277-7A543D3CED21}" srcId="{E03907EE-EE69-4226-9A71-84D664FC1E2E}" destId="{31CF52FC-5A8C-4E4D-999E-F117688F9FBF}" srcOrd="1" destOrd="0" parTransId="{CB404173-1D9D-48FF-98CF-821F89F500FB}" sibTransId="{AEB9EB09-CB0A-4B7B-A1A1-3E54FB398250}"/>
    <dgm:cxn modelId="{F058E54A-A813-419A-958A-F01DA66668A3}" type="presOf" srcId="{DEAAFE7B-37C8-4C99-843E-EAE269F156A5}" destId="{2EFB89FA-4048-481E-8C7C-775955BDC795}" srcOrd="1" destOrd="0" presId="urn:microsoft.com/office/officeart/2005/8/layout/hierarchy2"/>
    <dgm:cxn modelId="{7B6114CB-563B-4E73-9957-9716E8769CDC}" type="presOf" srcId="{CB404173-1D9D-48FF-98CF-821F89F500FB}" destId="{1F6FEBD5-7375-40D5-8E63-F8E6D5B7AC76}" srcOrd="0" destOrd="0" presId="urn:microsoft.com/office/officeart/2005/8/layout/hierarchy2"/>
    <dgm:cxn modelId="{B94A888A-8933-4D91-85F1-8B8B43B2F4B2}" type="presOf" srcId="{817DE7AA-CBF5-4BBC-B31A-135A14965EE7}" destId="{D9B64FA2-95F0-4D14-BCAD-89B6F0EEC8AA}" srcOrd="0" destOrd="0" presId="urn:microsoft.com/office/officeart/2005/8/layout/hierarchy2"/>
    <dgm:cxn modelId="{98297A38-EEC9-4F29-9EFA-3E0B9EB6CE93}" type="presOf" srcId="{F17B11A0-FFA4-431C-94DA-EB092B7F0F33}" destId="{DE6DC768-8EB3-459E-84F6-FDA0DB191CC3}" srcOrd="0" destOrd="0" presId="urn:microsoft.com/office/officeart/2005/8/layout/hierarchy2"/>
    <dgm:cxn modelId="{66279447-1D38-4E8A-88C4-0F6E81F5B616}" type="presOf" srcId="{817DE7AA-CBF5-4BBC-B31A-135A14965EE7}" destId="{00E49562-D5F3-445E-B403-BC29706193A5}" srcOrd="1" destOrd="0" presId="urn:microsoft.com/office/officeart/2005/8/layout/hierarchy2"/>
    <dgm:cxn modelId="{23F8CB36-D9F4-40C1-8DAC-13745BBA8F34}" srcId="{E6E028E5-5379-44A5-A85B-DBE55DAB94FD}" destId="{BF769BA0-DA0C-468D-971C-7C53588C4819}" srcOrd="0" destOrd="0" parTransId="{DEAAFE7B-37C8-4C99-843E-EAE269F156A5}" sibTransId="{DAA77B34-F583-4E35-9220-A5114A5AB1F0}"/>
    <dgm:cxn modelId="{8EB70784-B363-490E-AB12-68114E002F5F}" srcId="{21E4DF50-D2D4-42D6-BC02-3B7614C3D9DE}" destId="{E6E028E5-5379-44A5-A85B-DBE55DAB94FD}" srcOrd="0" destOrd="0" parTransId="{F17B11A0-FFA4-431C-94DA-EB092B7F0F33}" sibTransId="{75BCBA17-4A02-4206-9D0C-7C5E9E1C91FF}"/>
    <dgm:cxn modelId="{2C3358F7-3836-43E8-B952-127D963E73E6}" srcId="{D05B1444-A7D9-4C8F-BBB0-0B5883B16E5D}" destId="{21E4DF50-D2D4-42D6-BC02-3B7614C3D9DE}" srcOrd="0" destOrd="0" parTransId="{0EDB43BA-D103-4293-AD7C-C3F4302A7570}" sibTransId="{0F60D897-FC0F-4718-875B-7B5AD02A882F}"/>
    <dgm:cxn modelId="{FDA0398C-9BA7-4569-A166-333F81047EDC}" type="presOf" srcId="{E03907EE-EE69-4226-9A71-84D664FC1E2E}" destId="{ED260968-A721-4E1F-B909-14B95E753422}" srcOrd="0" destOrd="0" presId="urn:microsoft.com/office/officeart/2005/8/layout/hierarchy2"/>
    <dgm:cxn modelId="{6F1AD3AA-3D51-4C01-B009-8537768B2F15}" type="presOf" srcId="{030983C6-ED7D-4D38-947E-290DCEC96969}" destId="{65D6401F-C21C-414E-B3EC-C547079E6277}" srcOrd="0" destOrd="0" presId="urn:microsoft.com/office/officeart/2005/8/layout/hierarchy2"/>
    <dgm:cxn modelId="{C7E53B8F-D92D-4632-8F6F-199E1F7843C0}" srcId="{E03907EE-EE69-4226-9A71-84D664FC1E2E}" destId="{F91D7CEB-1299-4864-8994-C3C451780C47}" srcOrd="0" destOrd="0" parTransId="{030983C6-ED7D-4D38-947E-290DCEC96969}" sibTransId="{F8F43965-BBBD-4D52-9DD5-065BB445CBEF}"/>
    <dgm:cxn modelId="{665FDF11-F069-48AF-BF0D-C46D702F6760}" type="presParOf" srcId="{81DD578B-86D5-48EA-9353-0E74B39FD254}" destId="{60FE4C99-8976-43F0-AE0D-1FC0C9B21910}" srcOrd="0" destOrd="0" presId="urn:microsoft.com/office/officeart/2005/8/layout/hierarchy2"/>
    <dgm:cxn modelId="{9FC5AB98-4566-4CFA-8359-B2BF32E0F17F}" type="presParOf" srcId="{60FE4C99-8976-43F0-AE0D-1FC0C9B21910}" destId="{89630E72-AFAE-47E4-8D32-2A800CF41DBB}" srcOrd="0" destOrd="0" presId="urn:microsoft.com/office/officeart/2005/8/layout/hierarchy2"/>
    <dgm:cxn modelId="{9CCB9A66-2EBC-4575-9734-10248052FB45}" type="presParOf" srcId="{60FE4C99-8976-43F0-AE0D-1FC0C9B21910}" destId="{54E898DD-CF7B-4128-A376-CF9C46AFEEFA}" srcOrd="1" destOrd="0" presId="urn:microsoft.com/office/officeart/2005/8/layout/hierarchy2"/>
    <dgm:cxn modelId="{9B53129C-B2EB-4133-9040-E95D2A2D4763}" type="presParOf" srcId="{54E898DD-CF7B-4128-A376-CF9C46AFEEFA}" destId="{DE6DC768-8EB3-459E-84F6-FDA0DB191CC3}" srcOrd="0" destOrd="0" presId="urn:microsoft.com/office/officeart/2005/8/layout/hierarchy2"/>
    <dgm:cxn modelId="{7AF9CF98-8351-438A-9055-D7F227734135}" type="presParOf" srcId="{DE6DC768-8EB3-459E-84F6-FDA0DB191CC3}" destId="{4052B771-39EE-4553-A45C-461CD99B06B1}" srcOrd="0" destOrd="0" presId="urn:microsoft.com/office/officeart/2005/8/layout/hierarchy2"/>
    <dgm:cxn modelId="{D79BEA2F-A9DE-47AB-BE34-59AF7334B9D2}" type="presParOf" srcId="{54E898DD-CF7B-4128-A376-CF9C46AFEEFA}" destId="{1D8C71A1-8D4F-4382-8358-29F22A258163}" srcOrd="1" destOrd="0" presId="urn:microsoft.com/office/officeart/2005/8/layout/hierarchy2"/>
    <dgm:cxn modelId="{8EB39754-336D-429C-9145-4F2B38DAAA29}" type="presParOf" srcId="{1D8C71A1-8D4F-4382-8358-29F22A258163}" destId="{9DD451A1-328D-4503-B568-85BA9E836967}" srcOrd="0" destOrd="0" presId="urn:microsoft.com/office/officeart/2005/8/layout/hierarchy2"/>
    <dgm:cxn modelId="{EFC1A2BA-6A4D-4937-833B-6CAA60652747}" type="presParOf" srcId="{1D8C71A1-8D4F-4382-8358-29F22A258163}" destId="{F96F0E4C-9C81-45D5-AACD-99837F8A8E35}" srcOrd="1" destOrd="0" presId="urn:microsoft.com/office/officeart/2005/8/layout/hierarchy2"/>
    <dgm:cxn modelId="{C9B02E72-C2B0-4B9E-A0F5-D7457A380D06}" type="presParOf" srcId="{F96F0E4C-9C81-45D5-AACD-99837F8A8E35}" destId="{7DCD77DF-DAE4-4FBC-B2AE-1CE0523FF92B}" srcOrd="0" destOrd="0" presId="urn:microsoft.com/office/officeart/2005/8/layout/hierarchy2"/>
    <dgm:cxn modelId="{FDA2055A-7447-4060-A9F5-543D32B5A61F}" type="presParOf" srcId="{7DCD77DF-DAE4-4FBC-B2AE-1CE0523FF92B}" destId="{2EFB89FA-4048-481E-8C7C-775955BDC795}" srcOrd="0" destOrd="0" presId="urn:microsoft.com/office/officeart/2005/8/layout/hierarchy2"/>
    <dgm:cxn modelId="{D3014E32-4588-41C2-84F0-17D10599CE8D}" type="presParOf" srcId="{F96F0E4C-9C81-45D5-AACD-99837F8A8E35}" destId="{741F1EBC-8D12-4857-AB5A-00A05023199D}" srcOrd="1" destOrd="0" presId="urn:microsoft.com/office/officeart/2005/8/layout/hierarchy2"/>
    <dgm:cxn modelId="{E4A061DC-579A-4696-B71F-FC0B397F4ABD}" type="presParOf" srcId="{741F1EBC-8D12-4857-AB5A-00A05023199D}" destId="{DA97071B-05B3-49F7-B1A1-09CD118B1D5F}" srcOrd="0" destOrd="0" presId="urn:microsoft.com/office/officeart/2005/8/layout/hierarchy2"/>
    <dgm:cxn modelId="{987C564E-C582-4590-9C8C-175F9A82A0AE}" type="presParOf" srcId="{741F1EBC-8D12-4857-AB5A-00A05023199D}" destId="{C809938A-9958-406C-8442-45B6797BD103}" srcOrd="1" destOrd="0" presId="urn:microsoft.com/office/officeart/2005/8/layout/hierarchy2"/>
    <dgm:cxn modelId="{2CC13D63-0FB0-4CE7-9FBF-D0C3BBE10D57}" type="presParOf" srcId="{F96F0E4C-9C81-45D5-AACD-99837F8A8E35}" destId="{D9B64FA2-95F0-4D14-BCAD-89B6F0EEC8AA}" srcOrd="2" destOrd="0" presId="urn:microsoft.com/office/officeart/2005/8/layout/hierarchy2"/>
    <dgm:cxn modelId="{8CC98292-220B-4350-9045-D3F46F024ED5}" type="presParOf" srcId="{D9B64FA2-95F0-4D14-BCAD-89B6F0EEC8AA}" destId="{00E49562-D5F3-445E-B403-BC29706193A5}" srcOrd="0" destOrd="0" presId="urn:microsoft.com/office/officeart/2005/8/layout/hierarchy2"/>
    <dgm:cxn modelId="{6BB212D5-38D5-48FA-910F-6F2E2B90DB5B}" type="presParOf" srcId="{F96F0E4C-9C81-45D5-AACD-99837F8A8E35}" destId="{1B0AB880-2D8D-45FA-9C3B-30B737D9EF87}" srcOrd="3" destOrd="0" presId="urn:microsoft.com/office/officeart/2005/8/layout/hierarchy2"/>
    <dgm:cxn modelId="{A80F7E10-E8CC-4500-ACBB-6684CB12C4B3}" type="presParOf" srcId="{1B0AB880-2D8D-45FA-9C3B-30B737D9EF87}" destId="{12C3DA89-3428-4B62-A7A9-37449ED34B40}" srcOrd="0" destOrd="0" presId="urn:microsoft.com/office/officeart/2005/8/layout/hierarchy2"/>
    <dgm:cxn modelId="{C68ECADE-D327-41AC-8AFC-6DED311AACFC}" type="presParOf" srcId="{1B0AB880-2D8D-45FA-9C3B-30B737D9EF87}" destId="{3E74893F-CB13-4DFA-A6C2-6CAE5EF296B2}" srcOrd="1" destOrd="0" presId="urn:microsoft.com/office/officeart/2005/8/layout/hierarchy2"/>
    <dgm:cxn modelId="{0C315EB7-5EE3-4500-AD71-5D7E19E0F695}" type="presParOf" srcId="{54E898DD-CF7B-4128-A376-CF9C46AFEEFA}" destId="{1F1F2681-75AC-44D6-B536-3D116B991269}" srcOrd="2" destOrd="0" presId="urn:microsoft.com/office/officeart/2005/8/layout/hierarchy2"/>
    <dgm:cxn modelId="{A6E69333-FCED-4433-9D1E-7CF611B4AC14}" type="presParOf" srcId="{1F1F2681-75AC-44D6-B536-3D116B991269}" destId="{1EC9F20D-BDDC-45C1-A334-AC514684EF25}" srcOrd="0" destOrd="0" presId="urn:microsoft.com/office/officeart/2005/8/layout/hierarchy2"/>
    <dgm:cxn modelId="{A651CEFB-73C0-4131-807D-B867613408D4}" type="presParOf" srcId="{54E898DD-CF7B-4128-A376-CF9C46AFEEFA}" destId="{305099AD-F570-4039-BF83-665D4374BED2}" srcOrd="3" destOrd="0" presId="urn:microsoft.com/office/officeart/2005/8/layout/hierarchy2"/>
    <dgm:cxn modelId="{C24F14A5-5959-49B5-93D2-4333C9B1AD74}" type="presParOf" srcId="{305099AD-F570-4039-BF83-665D4374BED2}" destId="{ED260968-A721-4E1F-B909-14B95E753422}" srcOrd="0" destOrd="0" presId="urn:microsoft.com/office/officeart/2005/8/layout/hierarchy2"/>
    <dgm:cxn modelId="{647548B1-DD36-4288-A793-0B9341CCAC6B}" type="presParOf" srcId="{305099AD-F570-4039-BF83-665D4374BED2}" destId="{54757E67-B35A-4B7B-B53B-FE6AD71E024A}" srcOrd="1" destOrd="0" presId="urn:microsoft.com/office/officeart/2005/8/layout/hierarchy2"/>
    <dgm:cxn modelId="{9DFAC9F4-6471-4469-BC43-105E2BFBF88B}" type="presParOf" srcId="{54757E67-B35A-4B7B-B53B-FE6AD71E024A}" destId="{65D6401F-C21C-414E-B3EC-C547079E6277}" srcOrd="0" destOrd="0" presId="urn:microsoft.com/office/officeart/2005/8/layout/hierarchy2"/>
    <dgm:cxn modelId="{F74B745E-9D6D-4598-BBC5-6F1D4FECBEAB}" type="presParOf" srcId="{65D6401F-C21C-414E-B3EC-C547079E6277}" destId="{C75C5ADC-3219-4DA2-A781-56FAF886BE48}" srcOrd="0" destOrd="0" presId="urn:microsoft.com/office/officeart/2005/8/layout/hierarchy2"/>
    <dgm:cxn modelId="{57C93760-95EC-487F-AEB2-A7C80A129295}" type="presParOf" srcId="{54757E67-B35A-4B7B-B53B-FE6AD71E024A}" destId="{4BE1073D-342F-4331-AABC-506A2B84971E}" srcOrd="1" destOrd="0" presId="urn:microsoft.com/office/officeart/2005/8/layout/hierarchy2"/>
    <dgm:cxn modelId="{4E1604EB-32BC-4119-BEA5-5BD9581E011E}" type="presParOf" srcId="{4BE1073D-342F-4331-AABC-506A2B84971E}" destId="{8D6C47CD-90D0-445A-B7AE-6287757841D5}" srcOrd="0" destOrd="0" presId="urn:microsoft.com/office/officeart/2005/8/layout/hierarchy2"/>
    <dgm:cxn modelId="{FECBB694-0E03-485A-B8CF-DE4A073206F2}" type="presParOf" srcId="{4BE1073D-342F-4331-AABC-506A2B84971E}" destId="{6DA26591-0AD4-4B99-880E-E78747D6C581}" srcOrd="1" destOrd="0" presId="urn:microsoft.com/office/officeart/2005/8/layout/hierarchy2"/>
    <dgm:cxn modelId="{3D8F507C-EFCC-4D0F-ABFB-8C75A6D4DFD0}" type="presParOf" srcId="{54757E67-B35A-4B7B-B53B-FE6AD71E024A}" destId="{1F6FEBD5-7375-40D5-8E63-F8E6D5B7AC76}" srcOrd="2" destOrd="0" presId="urn:microsoft.com/office/officeart/2005/8/layout/hierarchy2"/>
    <dgm:cxn modelId="{C02A83AF-487B-434C-AC37-2A0B903217B2}" type="presParOf" srcId="{1F6FEBD5-7375-40D5-8E63-F8E6D5B7AC76}" destId="{BBFA9D83-593C-4240-A1C0-715E808147A0}" srcOrd="0" destOrd="0" presId="urn:microsoft.com/office/officeart/2005/8/layout/hierarchy2"/>
    <dgm:cxn modelId="{68656DD8-90D8-473B-A218-6EA199E5F44C}" type="presParOf" srcId="{54757E67-B35A-4B7B-B53B-FE6AD71E024A}" destId="{EC69AEAC-B6A7-4A2B-AE8B-F7597B5B06B8}" srcOrd="3" destOrd="0" presId="urn:microsoft.com/office/officeart/2005/8/layout/hierarchy2"/>
    <dgm:cxn modelId="{B9C85827-FD0F-4E68-B08D-FB550606DF2A}" type="presParOf" srcId="{EC69AEAC-B6A7-4A2B-AE8B-F7597B5B06B8}" destId="{0B7E0E60-6E23-40D2-88CF-13857343AF6B}" srcOrd="0" destOrd="0" presId="urn:microsoft.com/office/officeart/2005/8/layout/hierarchy2"/>
    <dgm:cxn modelId="{B4E03402-F844-4FA4-B45D-7F2B849530F6}" type="presParOf" srcId="{EC69AEAC-B6A7-4A2B-AE8B-F7597B5B06B8}" destId="{D16622A2-2A2B-4316-B03E-35EBF9D9F70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30E72-AFAE-47E4-8D32-2A800CF41DBB}">
      <dsp:nvSpPr>
        <dsp:cNvPr id="0" name=""/>
        <dsp:cNvSpPr/>
      </dsp:nvSpPr>
      <dsp:spPr>
        <a:xfrm>
          <a:off x="15043" y="2009858"/>
          <a:ext cx="3090631" cy="1545315"/>
        </a:xfrm>
        <a:prstGeom prst="roundRect">
          <a:avLst>
            <a:gd name="adj" fmla="val 10000"/>
          </a:avLst>
        </a:prstGeom>
        <a:solidFill>
          <a:srgbClr val="FFEFE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256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FA</a:t>
          </a:r>
        </a:p>
      </dsp:txBody>
      <dsp:txXfrm>
        <a:off x="60304" y="2055119"/>
        <a:ext cx="3000109" cy="1454793"/>
      </dsp:txXfrm>
    </dsp:sp>
    <dsp:sp modelId="{DE6DC768-8EB3-459E-84F6-FDA0DB191CC3}">
      <dsp:nvSpPr>
        <dsp:cNvPr id="0" name=""/>
        <dsp:cNvSpPr/>
      </dsp:nvSpPr>
      <dsp:spPr>
        <a:xfrm rot="18747054">
          <a:off x="2808002" y="2081149"/>
          <a:ext cx="1831598" cy="51277"/>
        </a:xfrm>
        <a:custGeom>
          <a:avLst/>
          <a:gdLst/>
          <a:ahLst/>
          <a:cxnLst/>
          <a:rect l="0" t="0" r="0" b="0"/>
          <a:pathLst>
            <a:path>
              <a:moveTo>
                <a:pt x="0" y="25638"/>
              </a:moveTo>
              <a:lnTo>
                <a:pt x="1831598" y="25638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8011" y="2060998"/>
        <a:ext cx="91579" cy="91579"/>
      </dsp:txXfrm>
    </dsp:sp>
    <dsp:sp modelId="{9DD451A1-328D-4503-B568-85BA9E836967}">
      <dsp:nvSpPr>
        <dsp:cNvPr id="0" name=""/>
        <dsp:cNvSpPr/>
      </dsp:nvSpPr>
      <dsp:spPr>
        <a:xfrm>
          <a:off x="4341928" y="658402"/>
          <a:ext cx="3090631" cy="1545315"/>
        </a:xfrm>
        <a:prstGeom prst="roundRect">
          <a:avLst>
            <a:gd name="adj" fmla="val 10000"/>
          </a:avLst>
        </a:prstGeom>
        <a:solidFill>
          <a:srgbClr val="FFEFE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PCIO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32 (12,5%) </a:t>
          </a:r>
        </a:p>
      </dsp:txBody>
      <dsp:txXfrm>
        <a:off x="4387189" y="703663"/>
        <a:ext cx="3000109" cy="1454793"/>
      </dsp:txXfrm>
    </dsp:sp>
    <dsp:sp modelId="{7DCD77DF-DAE4-4FBC-B2AE-1CE0523FF92B}">
      <dsp:nvSpPr>
        <dsp:cNvPr id="0" name=""/>
        <dsp:cNvSpPr/>
      </dsp:nvSpPr>
      <dsp:spPr>
        <a:xfrm rot="19768169">
          <a:off x="7333068" y="1040874"/>
          <a:ext cx="1435235" cy="51277"/>
        </a:xfrm>
        <a:custGeom>
          <a:avLst/>
          <a:gdLst/>
          <a:ahLst/>
          <a:cxnLst/>
          <a:rect l="0" t="0" r="0" b="0"/>
          <a:pathLst>
            <a:path>
              <a:moveTo>
                <a:pt x="0" y="25638"/>
              </a:moveTo>
              <a:lnTo>
                <a:pt x="1435235" y="25638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4805" y="1030632"/>
        <a:ext cx="71761" cy="71761"/>
      </dsp:txXfrm>
    </dsp:sp>
    <dsp:sp modelId="{DA97071B-05B3-49F7-B1A1-09CD118B1D5F}">
      <dsp:nvSpPr>
        <dsp:cNvPr id="0" name=""/>
        <dsp:cNvSpPr/>
      </dsp:nvSpPr>
      <dsp:spPr>
        <a:xfrm>
          <a:off x="8668812" y="125230"/>
          <a:ext cx="3090631" cy="1153470"/>
        </a:xfrm>
        <a:prstGeom prst="roundRect">
          <a:avLst>
            <a:gd name="adj" fmla="val 10000"/>
          </a:avLst>
        </a:prstGeom>
        <a:solidFill>
          <a:srgbClr val="FFEFE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15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Nouveau cas</a:t>
          </a:r>
        </a:p>
      </dsp:txBody>
      <dsp:txXfrm>
        <a:off x="8702596" y="159014"/>
        <a:ext cx="3023063" cy="1085902"/>
      </dsp:txXfrm>
    </dsp:sp>
    <dsp:sp modelId="{D9B64FA2-95F0-4D14-BCAD-89B6F0EEC8AA}">
      <dsp:nvSpPr>
        <dsp:cNvPr id="0" name=""/>
        <dsp:cNvSpPr/>
      </dsp:nvSpPr>
      <dsp:spPr>
        <a:xfrm rot="1900316">
          <a:off x="7323075" y="1791406"/>
          <a:ext cx="1470265" cy="51277"/>
        </a:xfrm>
        <a:custGeom>
          <a:avLst/>
          <a:gdLst/>
          <a:ahLst/>
          <a:cxnLst/>
          <a:rect l="0" t="0" r="0" b="0"/>
          <a:pathLst>
            <a:path>
              <a:moveTo>
                <a:pt x="0" y="25638"/>
              </a:moveTo>
              <a:lnTo>
                <a:pt x="1470265" y="25638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21451" y="1780289"/>
        <a:ext cx="73513" cy="73513"/>
      </dsp:txXfrm>
    </dsp:sp>
    <dsp:sp modelId="{12C3DA89-3428-4B62-A7A9-37449ED34B40}">
      <dsp:nvSpPr>
        <dsp:cNvPr id="0" name=""/>
        <dsp:cNvSpPr/>
      </dsp:nvSpPr>
      <dsp:spPr>
        <a:xfrm>
          <a:off x="8683856" y="1589834"/>
          <a:ext cx="3090631" cy="1226393"/>
        </a:xfrm>
        <a:prstGeom prst="roundRect">
          <a:avLst>
            <a:gd name="adj" fmla="val 10000"/>
          </a:avLst>
        </a:prstGeom>
        <a:solidFill>
          <a:srgbClr val="FFEFE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17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Ancien cas</a:t>
          </a:r>
        </a:p>
      </dsp:txBody>
      <dsp:txXfrm>
        <a:off x="8719776" y="1625754"/>
        <a:ext cx="3018791" cy="1154553"/>
      </dsp:txXfrm>
    </dsp:sp>
    <dsp:sp modelId="{1F1F2681-75AC-44D6-B536-3D116B991269}">
      <dsp:nvSpPr>
        <dsp:cNvPr id="0" name=""/>
        <dsp:cNvSpPr/>
      </dsp:nvSpPr>
      <dsp:spPr>
        <a:xfrm rot="2852946">
          <a:off x="2808002" y="3432605"/>
          <a:ext cx="1831598" cy="51277"/>
        </a:xfrm>
        <a:custGeom>
          <a:avLst/>
          <a:gdLst/>
          <a:ahLst/>
          <a:cxnLst/>
          <a:rect l="0" t="0" r="0" b="0"/>
          <a:pathLst>
            <a:path>
              <a:moveTo>
                <a:pt x="0" y="25638"/>
              </a:moveTo>
              <a:lnTo>
                <a:pt x="1831598" y="25638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8011" y="3412454"/>
        <a:ext cx="91579" cy="91579"/>
      </dsp:txXfrm>
    </dsp:sp>
    <dsp:sp modelId="{ED260968-A721-4E1F-B909-14B95E753422}">
      <dsp:nvSpPr>
        <dsp:cNvPr id="0" name=""/>
        <dsp:cNvSpPr/>
      </dsp:nvSpPr>
      <dsp:spPr>
        <a:xfrm>
          <a:off x="4341928" y="3361314"/>
          <a:ext cx="3090631" cy="1545315"/>
        </a:xfrm>
        <a:prstGeom prst="roundRect">
          <a:avLst>
            <a:gd name="adj" fmla="val 10000"/>
          </a:avLst>
        </a:prstGeom>
        <a:solidFill>
          <a:srgbClr val="FFEFE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CHUYO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224 (87,5%)</a:t>
          </a:r>
        </a:p>
      </dsp:txBody>
      <dsp:txXfrm>
        <a:off x="4387189" y="3406575"/>
        <a:ext cx="3000109" cy="1454793"/>
      </dsp:txXfrm>
    </dsp:sp>
    <dsp:sp modelId="{65D6401F-C21C-414E-B3EC-C547079E6277}">
      <dsp:nvSpPr>
        <dsp:cNvPr id="0" name=""/>
        <dsp:cNvSpPr/>
      </dsp:nvSpPr>
      <dsp:spPr>
        <a:xfrm rot="19972845">
          <a:off x="7356208" y="3791760"/>
          <a:ext cx="1388954" cy="51277"/>
        </a:xfrm>
        <a:custGeom>
          <a:avLst/>
          <a:gdLst/>
          <a:ahLst/>
          <a:cxnLst/>
          <a:rect l="0" t="0" r="0" b="0"/>
          <a:pathLst>
            <a:path>
              <a:moveTo>
                <a:pt x="0" y="25638"/>
              </a:moveTo>
              <a:lnTo>
                <a:pt x="1388954" y="25638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5962" y="3782675"/>
        <a:ext cx="69447" cy="69447"/>
      </dsp:txXfrm>
    </dsp:sp>
    <dsp:sp modelId="{8D6C47CD-90D0-445A-B7AE-6287757841D5}">
      <dsp:nvSpPr>
        <dsp:cNvPr id="0" name=""/>
        <dsp:cNvSpPr/>
      </dsp:nvSpPr>
      <dsp:spPr>
        <a:xfrm>
          <a:off x="8668812" y="2968688"/>
          <a:ext cx="3090631" cy="1064274"/>
        </a:xfrm>
        <a:prstGeom prst="roundRect">
          <a:avLst>
            <a:gd name="adj" fmla="val 10000"/>
          </a:avLst>
        </a:prstGeom>
        <a:solidFill>
          <a:srgbClr val="FFEFE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109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>
              <a:latin typeface="Arial" panose="020B0604020202020204" pitchFamily="34" charset="0"/>
              <a:cs typeface="Arial" panose="020B0604020202020204" pitchFamily="34" charset="0"/>
            </a:rPr>
            <a:t>Nouveau cas</a:t>
          </a:r>
        </a:p>
      </dsp:txBody>
      <dsp:txXfrm>
        <a:off x="8699984" y="2999860"/>
        <a:ext cx="3028287" cy="1001930"/>
      </dsp:txXfrm>
    </dsp:sp>
    <dsp:sp modelId="{1F6FEBD5-7375-40D5-8E63-F8E6D5B7AC76}">
      <dsp:nvSpPr>
        <dsp:cNvPr id="0" name=""/>
        <dsp:cNvSpPr/>
      </dsp:nvSpPr>
      <dsp:spPr>
        <a:xfrm rot="1659795">
          <a:off x="7352783" y="4432351"/>
          <a:ext cx="1395804" cy="51277"/>
        </a:xfrm>
        <a:custGeom>
          <a:avLst/>
          <a:gdLst/>
          <a:ahLst/>
          <a:cxnLst/>
          <a:rect l="0" t="0" r="0" b="0"/>
          <a:pathLst>
            <a:path>
              <a:moveTo>
                <a:pt x="0" y="25638"/>
              </a:moveTo>
              <a:lnTo>
                <a:pt x="1395804" y="25638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15790" y="4423095"/>
        <a:ext cx="69790" cy="69790"/>
      </dsp:txXfrm>
    </dsp:sp>
    <dsp:sp modelId="{0B7E0E60-6E23-40D2-88CF-13857343AF6B}">
      <dsp:nvSpPr>
        <dsp:cNvPr id="0" name=""/>
        <dsp:cNvSpPr/>
      </dsp:nvSpPr>
      <dsp:spPr>
        <a:xfrm>
          <a:off x="8668812" y="4264760"/>
          <a:ext cx="3090631" cy="1034496"/>
        </a:xfrm>
        <a:prstGeom prst="roundRect">
          <a:avLst>
            <a:gd name="adj" fmla="val 10000"/>
          </a:avLst>
        </a:prstGeom>
        <a:solidFill>
          <a:srgbClr val="FFEFE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latin typeface="Arial" panose="020B0604020202020204" pitchFamily="34" charset="0"/>
              <a:cs typeface="Arial" panose="020B0604020202020204" pitchFamily="34" charset="0"/>
            </a:rPr>
            <a:t>115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latin typeface="Arial" panose="020B0604020202020204" pitchFamily="34" charset="0"/>
              <a:cs typeface="Arial" panose="020B0604020202020204" pitchFamily="34" charset="0"/>
            </a:rPr>
            <a:t>Ancien cas</a:t>
          </a:r>
        </a:p>
      </dsp:txBody>
      <dsp:txXfrm>
        <a:off x="8699111" y="4295059"/>
        <a:ext cx="3030033" cy="973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C1137-96AC-48DB-B1BB-372C79C191B1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74112-5CDA-43B7-8E6C-9A6295723D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197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FACTEURS PREDICTIFS DE LA MORTALITE AU COURS DE LA FIBRILATION ATRIALE : SUIVI DE 256 CAS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424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b="0" dirty="0"/>
          </a:p>
          <a:p>
            <a:r>
              <a:rPr lang="fr-FR" b="1" dirty="0" smtClean="0"/>
              <a:t>Nous avons obtenu</a:t>
            </a:r>
            <a:r>
              <a:rPr lang="fr-FR" b="1" baseline="0" dirty="0" smtClean="0"/>
              <a:t> les résultats suivants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924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 total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256 cas de FA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ont été collectés et repartis comme suit: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- 32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 soit 12,5% à la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PCIO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224 cas soit 87,5% au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CHUYO. 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nombre de nouveau cas était 124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714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L’âge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moyen des patients était de 60,7 ans avec des extrêmes compris entre 22 ans et 94 ans. </a:t>
            </a:r>
            <a:endParaRPr lang="fr-FR" sz="16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ratio était de 0,8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- 66,8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des patients provenait de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Ouagadougou.</a:t>
            </a:r>
            <a:endParaRPr lang="fr-FR" sz="16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L’hypertension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artérielle était la comorbidité la plus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retrouvée 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avec une fréquence de 49,6%.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fibrillation atriale était permanente dans 54,7% des cas.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290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score EHRA est côté à II dans 40,2% des cas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réponse ventriculaire était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&gt;=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 cycles/min dans 61.7% des cas.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Fibrillation Atriale était non valvulaire dans 73,8% des cas.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cardiopathie hypertensive était la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principale cardiopathie sous-jacente de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26,2%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 FEVG était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altérée dans 35,2% des cas et préservée dans 64.8% des cas.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L’OG était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ectasique dans 38,7% des cas.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188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surface de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l’OG était &gt;= à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 cm2 dans 88,8% des cas.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score moyen CHA2DS2-VASc était de 3,38 ±1,68 avec des extrêmes allant de 0 à 8.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score moyen HASBLED était de 1,22±0,3 avec des extrêmes allant de de 0 à 5.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fluindione a été utilisée comme Traitement antithrombotique dans 45,7% des cas.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L’amiodarone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été utilisé comme Traitement antiarythmique dans 29,7% des cas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fr-FR" sz="16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3475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passage en rythme sinusal a été obtenu dans 27,3% des cas </a:t>
            </a:r>
            <a:endParaRPr lang="fr-FR" sz="16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un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ralentissement de la fréquence cardiaque dans 49,6% des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cas.</a:t>
            </a:r>
          </a:p>
          <a:p>
            <a:pPr marL="0" indent="0">
              <a:buFontTx/>
              <a:buNone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- 68,4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des patients avait présenté  au moins un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épisode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d’insuffisance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cardiaque</a:t>
            </a:r>
          </a:p>
          <a:p>
            <a:pPr marL="0" indent="0">
              <a:buFontTx/>
              <a:buNone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Nous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avons enregistré 71 cas de décès, soit un taux de mortalité de 27,7%</a:t>
            </a:r>
          </a:p>
          <a:p>
            <a:endParaRPr lang="fr-FR" sz="16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701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facteurs associés à la mortalité au cours de la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analyse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univariée étaient:</a:t>
            </a:r>
            <a:endParaRPr lang="fr-FR" sz="16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L’insuffisance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cardiaque, </a:t>
            </a:r>
            <a:endParaRPr lang="fr-FR" sz="16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l’insuffisance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rénale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l’EHRA Score, </a:t>
            </a:r>
            <a:endParaRPr lang="fr-FR" sz="16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fibrillation atrial rapide, </a:t>
            </a:r>
            <a:endParaRPr lang="fr-FR" sz="16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la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Fibrillation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atriale permanente,</a:t>
            </a:r>
          </a:p>
          <a:p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La FEVG altérée</a:t>
            </a:r>
            <a:endParaRPr lang="fr-FR" sz="16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1783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passage en rythme sinusal, </a:t>
            </a:r>
            <a:endParaRPr lang="fr-FR" sz="16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ralentissement de la fréquence cardiaque, </a:t>
            </a:r>
            <a:endParaRPr lang="fr-FR" sz="16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traitement par l’amiodarone et les bétabloquants.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893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Après une analyse multivariée </a:t>
            </a:r>
          </a:p>
          <a:p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facteurs de risque de mortalité au cours de la fibrillation atriale étaient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 permanente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une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FEVG altérée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un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TTT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 l’amiodarone avec des risques  respectifs de 4,27 ;   2,46  et  2,44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fr-FR" sz="1600" b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facteurs réduisant la mortalité au cours de la fibrillation atriale étaient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passage en rythme sinusal et le ralentissement de la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FC avec </a:t>
            </a:r>
            <a:r>
              <a:rPr lang="fr-FR" sz="16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 risque respectif de 0,19 et 0,45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416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170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0" dirty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0922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  </a:t>
            </a:r>
            <a:r>
              <a:rPr lang="fr-FR" sz="16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 une pathologie grave avec une mortalité élevée dans notre contexte. 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Plusieurs complications cardiovasculaires sont associées à cette mortalité.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 </a:t>
            </a:r>
            <a:r>
              <a:rPr lang="fr-FR" sz="16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réduction de la </a:t>
            </a:r>
            <a:r>
              <a:rPr lang="fr-FR" sz="16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FC et </a:t>
            </a:r>
            <a:r>
              <a:rPr lang="fr-FR" sz="16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 retour en rythme sinusal par traitement médicamenteux améliorent la survie des patients.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D’où l’intérêt d’un diagnostic précoce de la FA et d’un TTT adéquat. </a:t>
            </a:r>
            <a:endParaRPr lang="fr-FR" sz="1600" b="1" kern="1200" baseline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b="0" kern="1200" baseline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b="0" kern="1200" baseline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b="1" kern="1200" baseline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4611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296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r-FR" sz="1200" b="1" dirty="0"/>
              <a:t>La fibrillation </a:t>
            </a:r>
            <a:r>
              <a:rPr lang="fr-FR" sz="1200" b="1" dirty="0" smtClean="0"/>
              <a:t>atriale, </a:t>
            </a:r>
            <a:r>
              <a:rPr lang="fr-FR" sz="1200" b="1" dirty="0"/>
              <a:t>est une arythmie supra-ventriculaire caractérisée par une activité électrique anarchique et chaotique avec pour principale conséquence, une altération de la fonction mécanique des oreillettes.  La </a:t>
            </a:r>
            <a:r>
              <a:rPr lang="fr-FR" sz="1200" b="1" dirty="0" smtClean="0"/>
              <a:t>FA est </a:t>
            </a:r>
            <a:r>
              <a:rPr lang="fr-FR" sz="1200" b="1" dirty="0"/>
              <a:t>un problème de santé publique à l’échelle mondiale. </a:t>
            </a:r>
            <a:r>
              <a:rPr lang="fr-FR" sz="1200" b="1" dirty="0" smtClean="0"/>
              <a:t>Elle </a:t>
            </a:r>
            <a:r>
              <a:rPr lang="fr-FR" sz="1200" b="1" dirty="0"/>
              <a:t>multiplierait par cinq le risque d’accident vasculaire. </a:t>
            </a:r>
          </a:p>
          <a:p>
            <a:pPr algn="just"/>
            <a:r>
              <a:rPr lang="fr-FR" sz="1200" b="1" dirty="0"/>
              <a:t>Cette arythmie est associée à une morbi mortalité élevée plus particulièrement par Accident et par insuffisance cardiaque. </a:t>
            </a:r>
            <a:endParaRPr lang="fr-FR" sz="1200" b="1" dirty="0" smtClean="0"/>
          </a:p>
          <a:p>
            <a:pPr algn="just"/>
            <a:r>
              <a:rPr lang="fr-FR" sz="1200" b="1" dirty="0" smtClean="0"/>
              <a:t>Le </a:t>
            </a:r>
            <a:r>
              <a:rPr lang="fr-FR" sz="1200" b="1" dirty="0"/>
              <a:t>taux de mortalité des patients atteints de la fibrillation </a:t>
            </a:r>
            <a:r>
              <a:rPr lang="fr-FR" sz="1200" b="1"/>
              <a:t>atriale </a:t>
            </a:r>
            <a:r>
              <a:rPr lang="fr-FR" sz="1200" b="1" smtClean="0"/>
              <a:t>est élevé </a:t>
            </a:r>
            <a:r>
              <a:rPr lang="fr-FR" sz="1200" b="1" dirty="0" smtClean="0"/>
              <a:t>en Afrique. </a:t>
            </a:r>
            <a:endParaRPr lang="fr-FR" sz="1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61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i="0" dirty="0"/>
              <a:t>Au Burkina Faso, la mortalité associée à la fibrillation atriale n’en reste pas moins élevée. En effet, la prévalence hospitalière de la fibrillation atriale était estimée en 2014 à 10,6% dans le service de cardiologie du </a:t>
            </a:r>
            <a:r>
              <a:rPr lang="fr-FR" sz="1600" b="1" i="0" dirty="0" smtClean="0"/>
              <a:t>CHUYO et </a:t>
            </a:r>
            <a:r>
              <a:rPr lang="fr-FR" sz="1600" b="1" i="0" dirty="0"/>
              <a:t>le taux de mortalité était de 22</a:t>
            </a:r>
            <a:r>
              <a:rPr lang="fr-FR" sz="1600" b="1" i="0" dirty="0" smtClean="0"/>
              <a:t>%. </a:t>
            </a:r>
            <a:r>
              <a:rPr lang="fr-FR" sz="1600" b="1" i="0" dirty="0"/>
              <a:t>Le but de ce travail est de participer à l’amélioration de la prise en charge de la fibrillation atriale.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068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b="0" dirty="0"/>
          </a:p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505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baseline="0" dirty="0" smtClean="0"/>
              <a:t>Nous nous sommes fixé comme objectif</a:t>
            </a:r>
            <a:endParaRPr lang="fr-FR" sz="16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dirty="0"/>
              <a:t>D’ Etudier les facteurs prédictifs de la mortalité chez les patients en fibrillation atriale à OUAGADOUGOU de Janvier 2018 à  </a:t>
            </a:r>
            <a:r>
              <a:rPr lang="fr-FR" sz="1600" b="1" dirty="0" smtClean="0"/>
              <a:t>septembre </a:t>
            </a:r>
            <a:r>
              <a:rPr lang="fr-FR" sz="1600" b="1" dirty="0"/>
              <a:t>2019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185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 smtClean="0"/>
              <a:t>Ainsi  nous avons mené </a:t>
            </a:r>
            <a:endParaRPr lang="fr-FR" sz="1600" b="1" dirty="0"/>
          </a:p>
          <a:p>
            <a:endParaRPr lang="fr-FR" sz="1600" b="0" dirty="0"/>
          </a:p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274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r-FR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Etude</a:t>
            </a:r>
            <a:r>
              <a:rPr lang="fr-FR" sz="16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multicentrique: </a:t>
            </a:r>
            <a:r>
              <a:rPr lang="fr-FR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service de cardiologie du </a:t>
            </a:r>
            <a:r>
              <a:rPr lang="fr-FR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CHUYO et la PCIO</a:t>
            </a:r>
            <a:endParaRPr lang="fr-FR" sz="1600" b="1" dirty="0"/>
          </a:p>
          <a:p>
            <a:pPr algn="just"/>
            <a:endParaRPr lang="fr-FR" sz="1600" b="1" dirty="0"/>
          </a:p>
          <a:p>
            <a:pPr algn="just"/>
            <a:r>
              <a:rPr lang="fr-FR" sz="1600" b="1" dirty="0"/>
              <a:t>Il s’est agi d’une étude de cohorte à collecte rétrospective et prospective allant du 1er janvier 2018 au 30 </a:t>
            </a:r>
            <a:r>
              <a:rPr lang="fr-FR" sz="1600" b="1" dirty="0" smtClean="0"/>
              <a:t>Septembre </a:t>
            </a:r>
            <a:r>
              <a:rPr lang="fr-FR" sz="1600" b="1" dirty="0"/>
              <a:t>2019 </a:t>
            </a:r>
          </a:p>
          <a:p>
            <a:pPr algn="just"/>
            <a:endParaRPr lang="fr-FR" sz="1600" b="1" dirty="0"/>
          </a:p>
          <a:p>
            <a:pPr algn="just"/>
            <a:r>
              <a:rPr lang="fr-FR" sz="1600" b="1" dirty="0"/>
              <a:t>La population d’étude était l’ensemble des patients présentant une fibrillation atriale, traité dans les </a:t>
            </a:r>
            <a:r>
              <a:rPr lang="fr-FR" sz="1600" b="1" dirty="0" smtClean="0"/>
              <a:t>deux centres </a:t>
            </a:r>
            <a:r>
              <a:rPr lang="fr-FR" sz="1600" b="1" dirty="0"/>
              <a:t>en hospitalisation ou en </a:t>
            </a:r>
            <a:r>
              <a:rPr lang="fr-FR" sz="1600" b="1" dirty="0" smtClean="0"/>
              <a:t>ambulatoire</a:t>
            </a:r>
            <a:endParaRPr lang="fr-FR" sz="16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559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/>
              <a:t>Ont été </a:t>
            </a:r>
            <a:r>
              <a:rPr lang="fr-FR" sz="1600" b="1" dirty="0" smtClean="0"/>
              <a:t>inclus </a:t>
            </a:r>
            <a:r>
              <a:rPr lang="fr-FR" sz="1600" b="1" dirty="0"/>
              <a:t>dans notre étude, Les patients des deux sexes, </a:t>
            </a:r>
            <a:r>
              <a:rPr lang="fr-FR" sz="1600" b="1" dirty="0" smtClean="0"/>
              <a:t>souffrant de </a:t>
            </a:r>
            <a:r>
              <a:rPr lang="fr-FR" sz="1600" b="1" dirty="0"/>
              <a:t>fibrillation atriale </a:t>
            </a:r>
            <a:r>
              <a:rPr lang="fr-FR" sz="1600" b="1" dirty="0" smtClean="0"/>
              <a:t>documenté par une ECG de repos ou un holter ECG</a:t>
            </a:r>
            <a:endParaRPr lang="fr-FR" sz="1600" b="1" dirty="0"/>
          </a:p>
          <a:p>
            <a:r>
              <a:rPr lang="fr-FR" sz="1600" b="1" dirty="0"/>
              <a:t>Nos données ont été recueillies à l’aide d’une fiche de collecte individuelle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4112-5CDA-43B7-8E6C-9A6295723D4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8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D465-169E-4EB5-B38A-4DDE2FE31560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07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2AD6-8A13-452E-9D02-36079AB4C5AC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32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A31B-C742-43D6-ADC9-681ECF171AD1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04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0929-DF3E-4213-AC72-88F2B6F5E18A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9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3FF4-02BA-4239-9CDC-7E9FFD5CBC15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9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F966-C684-43E9-ACB4-C1FD9AD77415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266-3731-4AC3-8B19-2B1F24680FC5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03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095-B8E9-4DA9-AAA5-C0F5719C97BC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70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3F5F-669D-422A-AF25-FD0EF1ADA6B7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419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D0DC-663D-47E0-B8C0-F52EEC4BB4DC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28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DEA1-8D72-46E8-AC02-7AC1B9E78291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19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0E79-D55D-4034-A51C-899754B7C2EA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5D345-FA0D-40B9-8349-C7014B84C1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14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385987" y="454602"/>
            <a:ext cx="11198352" cy="3158837"/>
          </a:xfrm>
          <a:prstGeom prst="roundRect">
            <a:avLst/>
          </a:prstGeom>
          <a:solidFill>
            <a:srgbClr val="FFEFE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FACTEURS PREDICTIFS DE LA</a:t>
            </a:r>
          </a:p>
          <a:p>
            <a:pPr algn="ctr">
              <a:spcAft>
                <a:spcPts val="0"/>
              </a:spcAft>
            </a:pPr>
            <a:r>
              <a:rPr lang="fr-FR" sz="4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MORTALITE AU COURS DE LA</a:t>
            </a:r>
          </a:p>
          <a:p>
            <a:pPr algn="ctr">
              <a:spcAft>
                <a:spcPts val="0"/>
              </a:spcAft>
            </a:pPr>
            <a:r>
              <a:rPr lang="fr-FR" sz="4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FIBRILLATION ATRIALE : </a:t>
            </a:r>
          </a:p>
          <a:p>
            <a:pPr algn="ctr">
              <a:spcAft>
                <a:spcPts val="0"/>
              </a:spcAft>
            </a:pPr>
            <a:r>
              <a:rPr lang="fr-FR" sz="4400" b="1" dirty="0">
                <a:latin typeface="Arial" panose="020B0604020202020204" pitchFamily="34" charset="0"/>
                <a:ea typeface="Batang"/>
                <a:cs typeface="Arial" panose="020B0604020202020204" pitchFamily="34" charset="0"/>
              </a:rPr>
              <a:t>SUIVI DE 256 CAS</a:t>
            </a:r>
            <a:endParaRPr lang="fr-FR" sz="4400" dirty="0">
              <a:effectLst/>
              <a:latin typeface="Arial" panose="020B0604020202020204" pitchFamily="34" charset="0"/>
              <a:ea typeface="Batang"/>
              <a:cs typeface="Arial" panose="020B060402020202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76E2668-F345-46BC-9E19-987CA479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</a:t>
            </a:fld>
            <a:endParaRPr lang="fr-FR" sz="1600"/>
          </a:p>
        </p:txBody>
      </p:sp>
      <p:sp>
        <p:nvSpPr>
          <p:cNvPr id="3" name="ZoneTexte 2"/>
          <p:cNvSpPr txBox="1"/>
          <p:nvPr/>
        </p:nvSpPr>
        <p:spPr>
          <a:xfrm>
            <a:off x="385987" y="3886200"/>
            <a:ext cx="1197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err="1">
                <a:solidFill>
                  <a:srgbClr val="C00000"/>
                </a:solidFill>
              </a:rPr>
              <a:t>Millogo</a:t>
            </a:r>
            <a:r>
              <a:rPr lang="fr-FR" b="1" u="sng" dirty="0">
                <a:solidFill>
                  <a:srgbClr val="C00000"/>
                </a:solidFill>
              </a:rPr>
              <a:t> GRC</a:t>
            </a:r>
            <a:r>
              <a:rPr lang="fr-FR" dirty="0">
                <a:solidFill>
                  <a:srgbClr val="C00000"/>
                </a:solidFill>
              </a:rPr>
              <a:t>, </a:t>
            </a:r>
            <a:r>
              <a:rPr lang="fr-FR" dirty="0" err="1">
                <a:solidFill>
                  <a:srgbClr val="C00000"/>
                </a:solidFill>
              </a:rPr>
              <a:t>Wangrawa</a:t>
            </a:r>
            <a:r>
              <a:rPr lang="fr-FR" dirty="0">
                <a:solidFill>
                  <a:srgbClr val="C00000"/>
                </a:solidFill>
              </a:rPr>
              <a:t> A, </a:t>
            </a:r>
            <a:r>
              <a:rPr lang="fr-FR" dirty="0" err="1">
                <a:solidFill>
                  <a:srgbClr val="C00000"/>
                </a:solidFill>
              </a:rPr>
              <a:t>Niakara</a:t>
            </a:r>
            <a:r>
              <a:rPr lang="fr-FR" dirty="0">
                <a:solidFill>
                  <a:srgbClr val="C00000"/>
                </a:solidFill>
              </a:rPr>
              <a:t> A, </a:t>
            </a:r>
            <a:r>
              <a:rPr lang="fr-FR" dirty="0" err="1">
                <a:solidFill>
                  <a:srgbClr val="C00000"/>
                </a:solidFill>
              </a:rPr>
              <a:t>Kagambèga</a:t>
            </a:r>
            <a:r>
              <a:rPr lang="fr-FR" dirty="0">
                <a:solidFill>
                  <a:srgbClr val="C00000"/>
                </a:solidFill>
              </a:rPr>
              <a:t> L.J, </a:t>
            </a:r>
            <a:r>
              <a:rPr lang="fr-FR" dirty="0" err="1">
                <a:solidFill>
                  <a:srgbClr val="C00000"/>
                </a:solidFill>
              </a:rPr>
              <a:t>Mandi</a:t>
            </a:r>
            <a:r>
              <a:rPr lang="fr-FR" dirty="0">
                <a:solidFill>
                  <a:srgbClr val="C00000"/>
                </a:solidFill>
              </a:rPr>
              <a:t> G, </a:t>
            </a:r>
            <a:r>
              <a:rPr lang="fr-FR" dirty="0" err="1">
                <a:solidFill>
                  <a:srgbClr val="C00000"/>
                </a:solidFill>
              </a:rPr>
              <a:t>Kologo</a:t>
            </a:r>
            <a:r>
              <a:rPr lang="fr-FR" dirty="0">
                <a:solidFill>
                  <a:srgbClr val="C00000"/>
                </a:solidFill>
              </a:rPr>
              <a:t> KJ, </a:t>
            </a:r>
            <a:r>
              <a:rPr lang="fr-FR" dirty="0" err="1">
                <a:solidFill>
                  <a:srgbClr val="C00000"/>
                </a:solidFill>
              </a:rPr>
              <a:t>Yaméogo</a:t>
            </a:r>
            <a:r>
              <a:rPr lang="fr-FR" dirty="0">
                <a:solidFill>
                  <a:srgbClr val="C00000"/>
                </a:solidFill>
              </a:rPr>
              <a:t> N.V, </a:t>
            </a:r>
            <a:r>
              <a:rPr lang="fr-FR" dirty="0" err="1">
                <a:solidFill>
                  <a:srgbClr val="C00000"/>
                </a:solidFill>
              </a:rPr>
              <a:t>Samadoulougou</a:t>
            </a:r>
            <a:r>
              <a:rPr lang="fr-FR" dirty="0">
                <a:solidFill>
                  <a:srgbClr val="C00000"/>
                </a:solidFill>
              </a:rPr>
              <a:t> A.K, Zabsonré P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85988" y="5435600"/>
            <a:ext cx="11628212" cy="920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i="1" baseline="30000" dirty="0"/>
              <a:t>7èmes </a:t>
            </a:r>
            <a:r>
              <a:rPr lang="fr-FR" sz="3200" i="1" dirty="0"/>
              <a:t> Journées Scientifiques de la Société de Cardiologie du Burkina</a:t>
            </a:r>
          </a:p>
          <a:p>
            <a:pPr algn="ctr"/>
            <a:r>
              <a:rPr lang="fr-FR" sz="3200" i="1" dirty="0"/>
              <a:t> Bobo Dioulasso  le 27 octobre 2021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01461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39347"/>
            <a:ext cx="12192000" cy="1652381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32225E3-42AE-444C-9459-13356C930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93" y="3065537"/>
            <a:ext cx="11937003" cy="1188823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05F5B3-2B4A-4BC6-80B1-B9731C68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10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7343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>
                <a:latin typeface="Arial" panose="020B0604020202020204" pitchFamily="34" charset="0"/>
                <a:cs typeface="Arial" panose="020B0604020202020204" pitchFamily="34" charset="0"/>
              </a:rPr>
              <a:t>RESULTATS 1/8</a:t>
            </a:r>
            <a:endParaRPr lang="fr-FR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F2E4BE2-319A-42F8-982E-56E9605CE732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513D87F4-5811-42C5-BBCE-7EBEB7310F8E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9733BF31-D5E9-449D-B12C-193828BF0852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1FBE6B01-1C7C-447B-912A-0D0F9D1257FC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F93A6770-90B4-4909-BFC4-BDDB29236E5C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09D4144-7951-4106-8BDB-7170B7316956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1485A33-6EA1-4099-923B-2289584EBD7C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950F95E7-B3E1-4852-BF92-00C5071F3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895203"/>
              </p:ext>
            </p:extLst>
          </p:nvPr>
        </p:nvGraphicFramePr>
        <p:xfrm>
          <a:off x="187325" y="1433513"/>
          <a:ext cx="11774488" cy="5424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9087463-0414-4331-B4BD-F760F803E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02977" y="6483293"/>
            <a:ext cx="2743200" cy="365125"/>
          </a:xfrm>
        </p:spPr>
        <p:txBody>
          <a:bodyPr/>
          <a:lstStyle/>
          <a:p>
            <a:fld id="{ECE5D345-FA0D-40B9-8349-C7014B84C181}" type="slidenum">
              <a:rPr lang="fr-FR" sz="1600" smtClean="0"/>
              <a:t>11</a:t>
            </a:fld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5864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RESULTATS 2/8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Description de la population d’étude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Age moyen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60,7 ans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Sex-ratio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0,8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Provenance : Ouagadougou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 cas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(66,8%)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Comorbidité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: HTA =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127 cas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(49,6%)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Type FA : Permanente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 cas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(54,7)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40FDE9-07E9-4DF7-8BBE-0378DCBFCF79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17746E1A-C398-4E1E-9942-750FC8A6977F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0FB1FA89-6F98-4FC6-9690-DE2CE2B4BC8D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EEA981B9-B7D6-44BE-97BD-B4578A6A686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7D13591-949F-49D2-9A0A-62AB68F3EBA0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933A6-836D-4CD4-945E-B5B480A95CF3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2AB043-FBA6-47DE-BDD4-3F2620DBF22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2927F9BD-8A97-49AB-88F8-DE7BB3BD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12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17617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RESULTATS 3/8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700" b="1" dirty="0">
                <a:latin typeface="Arial" panose="020B0604020202020204" pitchFamily="34" charset="0"/>
                <a:cs typeface="Arial" panose="020B0604020202020204" pitchFamily="34" charset="0"/>
              </a:rPr>
              <a:t> Description de la population d’étude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EHRA Score II = </a:t>
            </a:r>
            <a:r>
              <a:rPr lang="fr-F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 cas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(40,2%)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Fréquence cardiaque ≥ 90 </a:t>
            </a:r>
            <a:r>
              <a:rPr lang="fr-FR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158 cas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(49,6%)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Cause : FA non valvulaire = </a:t>
            </a:r>
            <a:r>
              <a:rPr lang="fr-F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 cas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(73,8%)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Cardiopathie sous-jacentes : Hypertensive = </a:t>
            </a:r>
            <a:r>
              <a:rPr lang="fr-F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 cas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(26,2%)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FEVG altérée = </a:t>
            </a:r>
            <a:r>
              <a:rPr lang="fr-F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 cas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(35,2%)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Diamètre OG ≥ 52 mm = </a:t>
            </a:r>
            <a:r>
              <a:rPr lang="fr-F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 cas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(38,7%)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40FDE9-07E9-4DF7-8BBE-0378DCBFCF79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17746E1A-C398-4E1E-9942-750FC8A6977F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0FB1FA89-6F98-4FC6-9690-DE2CE2B4BC8D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EEA981B9-B7D6-44BE-97BD-B4578A6A686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7D13591-949F-49D2-9A0A-62AB68F3EBA0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933A6-836D-4CD4-945E-B5B480A95CF3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2AB043-FBA6-47DE-BDD4-3F2620DBF22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BE83E68C-A608-4437-9605-DA767FD6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13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90796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RESULTATS 4/8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 fontScale="92500"/>
          </a:bodyPr>
          <a:lstStyle/>
          <a:p>
            <a:pPr marL="352425" indent="-35242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900" b="1" dirty="0">
                <a:latin typeface="Arial" panose="020B0604020202020204" pitchFamily="34" charset="0"/>
                <a:cs typeface="Arial" panose="020B0604020202020204" pitchFamily="34" charset="0"/>
              </a:rPr>
              <a:t> Description de la population d’étude</a:t>
            </a:r>
          </a:p>
          <a:p>
            <a:pPr marL="896938" lvl="1" indent="-439738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Surface OG ≥ 20 cm</a:t>
            </a:r>
            <a:r>
              <a:rPr lang="fr-FR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223 cas 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(88,8%)</a:t>
            </a:r>
          </a:p>
          <a:p>
            <a:pPr marL="896938" lvl="1" indent="-439738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Score moyen CHA2DS2-VASc </a:t>
            </a: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3,38   </a:t>
            </a:r>
            <a:endParaRPr lang="fr-FR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6938" lvl="1" indent="-439738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Score moyen HASBLED = </a:t>
            </a:r>
            <a:r>
              <a:rPr lang="fr-FR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1,22</a:t>
            </a:r>
            <a:endParaRPr lang="fr-FR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6938" lvl="1" indent="-439738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Traitement antithrombotique : Fluindione = </a:t>
            </a:r>
            <a:r>
              <a:rPr lang="fr-FR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117 cas 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(45,7%)</a:t>
            </a:r>
          </a:p>
          <a:p>
            <a:pPr marL="896938" lvl="1" indent="-439738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Traitement antiarythmique : Amiodarone = </a:t>
            </a:r>
            <a:r>
              <a:rPr lang="fr-FR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 cas 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(29,7%)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fr-FR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40FDE9-07E9-4DF7-8BBE-0378DCBFCF79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17746E1A-C398-4E1E-9942-750FC8A6977F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0FB1FA89-6F98-4FC6-9690-DE2CE2B4BC8D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EEA981B9-B7D6-44BE-97BD-B4578A6A686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7D13591-949F-49D2-9A0A-62AB68F3EBA0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933A6-836D-4CD4-945E-B5B480A95CF3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2AB043-FBA6-47DE-BDD4-3F2620DBF22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BA16834-299D-4CDA-9C34-E147ADAB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38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RESULTATS 5/8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Evolution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Retour en rythme sinusal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cas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(27,3%)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Ralentissement de la fréquence cardiaque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127 cas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(49,6%)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Complications : Insuffisance cardiaque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 cas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(68,4%)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Complications Thromboemboliques   =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 cas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(25 %)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Mortalité </a:t>
            </a: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 cas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(27,7%)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40FDE9-07E9-4DF7-8BBE-0378DCBFCF79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17746E1A-C398-4E1E-9942-750FC8A6977F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0FB1FA89-6F98-4FC6-9690-DE2CE2B4BC8D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EEA981B9-B7D6-44BE-97BD-B4578A6A686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7D13591-949F-49D2-9A0A-62AB68F3EBA0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933A6-836D-4CD4-945E-B5B480A95CF3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2AB043-FBA6-47DE-BDD4-3F2620DBF22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2CCFE8B0-3F93-43B5-9C38-5AE66C7D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15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67610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RESULTATS 6/8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 Facteurs prédictifs mortalité FA : univariée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Insuffisance cardiaque    : </a:t>
            </a:r>
            <a:r>
              <a:rPr lang="fr-FR" sz="3400" i="1" dirty="0">
                <a:latin typeface="Arial" panose="020B0604020202020204" pitchFamily="34" charset="0"/>
                <a:cs typeface="Arial" panose="020B0604020202020204" pitchFamily="34" charset="0"/>
              </a:rPr>
              <a:t>p = 0,020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Insuffisance rénale          :</a:t>
            </a:r>
            <a:r>
              <a:rPr lang="fr-FR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3400" i="1" dirty="0">
                <a:latin typeface="Arial" panose="020B0604020202020204" pitchFamily="34" charset="0"/>
                <a:cs typeface="Arial" panose="020B0604020202020204" pitchFamily="34" charset="0"/>
              </a:rPr>
              <a:t> = 0,007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EHRA Score IV                :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0,000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 rapide                         :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0,035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  permanente               :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0,009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FEVG altérée                   :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0,005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40FDE9-07E9-4DF7-8BBE-0378DCBFCF79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17746E1A-C398-4E1E-9942-750FC8A6977F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0FB1FA89-6F98-4FC6-9690-DE2CE2B4BC8D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EEA981B9-B7D6-44BE-97BD-B4578A6A686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7D13591-949F-49D2-9A0A-62AB68F3EBA0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933A6-836D-4CD4-945E-B5B480A95CF3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2AB043-FBA6-47DE-BDD4-3F2620DBF22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2994DCE-24EA-4A4D-9DC3-C1E74480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16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6388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RESULTATS 7/8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 Facteurs prédictifs mortalité FA : univariée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Retour en rythme sinusal                   : </a:t>
            </a:r>
            <a:r>
              <a:rPr lang="fr-FR" sz="34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3400" i="1" dirty="0">
                <a:latin typeface="Arial" panose="020B0604020202020204" pitchFamily="34" charset="0"/>
                <a:cs typeface="Arial" panose="020B0604020202020204" pitchFamily="34" charset="0"/>
              </a:rPr>
              <a:t>0,001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FC Ralentie                                        :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3400" i="1" dirty="0">
                <a:latin typeface="Arial" panose="020B0604020202020204" pitchFamily="34" charset="0"/>
                <a:cs typeface="Arial" panose="020B0604020202020204" pitchFamily="34" charset="0"/>
              </a:rPr>
              <a:t>0,001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Amiodarone                                        :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0,032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Bêtabloquant                                      :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3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0,011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40FDE9-07E9-4DF7-8BBE-0378DCBFCF79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17746E1A-C398-4E1E-9942-750FC8A6977F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0FB1FA89-6F98-4FC6-9690-DE2CE2B4BC8D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EEA981B9-B7D6-44BE-97BD-B4578A6A686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7D13591-949F-49D2-9A0A-62AB68F3EBA0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933A6-836D-4CD4-945E-B5B480A95CF3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2AB043-FBA6-47DE-BDD4-3F2620DBF22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8D382D4-0471-400D-96E0-6DD70EDC3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17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68504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RESULTATS 8/8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 Facteurs prédictifs mortalité FA : multivariée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Facteurs de risque </a:t>
            </a:r>
          </a:p>
          <a:p>
            <a:pPr lvl="2" algn="just">
              <a:lnSpc>
                <a:spcPct val="130000"/>
              </a:lnSpc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FA permanente :                  :OR = </a:t>
            </a:r>
            <a:r>
              <a:rPr lang="fr-FR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4,266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r-FR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3200" i="1" dirty="0">
                <a:latin typeface="Arial" panose="020B0604020202020204" pitchFamily="34" charset="0"/>
                <a:cs typeface="Arial" panose="020B0604020202020204" pitchFamily="34" charset="0"/>
              </a:rPr>
              <a:t> = 0,000   </a:t>
            </a:r>
          </a:p>
          <a:p>
            <a:pPr lvl="2" algn="just">
              <a:lnSpc>
                <a:spcPct val="130000"/>
              </a:lnSpc>
            </a:pP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FEVG altérée :                     :OR = </a:t>
            </a:r>
            <a:r>
              <a:rPr lang="fr-FR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2,462</a:t>
            </a: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r-FR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0,001</a:t>
            </a:r>
          </a:p>
          <a:p>
            <a:pPr lvl="2" algn="just">
              <a:lnSpc>
                <a:spcPct val="130000"/>
              </a:lnSpc>
            </a:pP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Amiodarone :                        :OR = </a:t>
            </a:r>
            <a:r>
              <a:rPr lang="fr-FR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2,437 </a:t>
            </a: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r-FR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0,011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fr-FR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Facteurs protecteurs </a:t>
            </a:r>
          </a:p>
          <a:p>
            <a:pPr lvl="2" algn="just">
              <a:lnSpc>
                <a:spcPct val="130000"/>
              </a:lnSpc>
            </a:pP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Retour en rythme sinusal :    :OR = </a:t>
            </a:r>
            <a:r>
              <a:rPr lang="fr-FR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0,197</a:t>
            </a: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r-FR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0,002</a:t>
            </a:r>
          </a:p>
          <a:p>
            <a:pPr lvl="2" algn="just">
              <a:lnSpc>
                <a:spcPct val="130000"/>
              </a:lnSpc>
            </a:pP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 Ralentie        </a:t>
            </a:r>
            <a:r>
              <a:rPr lang="fr-FR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           OR </a:t>
            </a: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r-FR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0,448</a:t>
            </a:r>
            <a:r>
              <a:rPr lang="fr-FR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0,006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fr-FR" sz="3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40FDE9-07E9-4DF7-8BBE-0378DCBFCF79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17746E1A-C398-4E1E-9942-750FC8A6977F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0FB1FA89-6F98-4FC6-9690-DE2CE2B4BC8D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EEA981B9-B7D6-44BE-97BD-B4578A6A686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7D13591-949F-49D2-9A0A-62AB68F3EBA0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933A6-836D-4CD4-945E-B5B480A95CF3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62AB043-FBA6-47DE-BDD4-3F2620DBF22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70391F7A-35AB-48E6-93D3-98493031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18</a:t>
            </a:fld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06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39347"/>
            <a:ext cx="12192000" cy="1652381"/>
          </a:xfrm>
          <a:gradFill>
            <a:gsLst>
              <a:gs pos="0">
                <a:srgbClr val="FFEFEF"/>
              </a:gs>
              <a:gs pos="100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385165F-49C6-4BC9-8BC1-E92E0191E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93" y="3065537"/>
            <a:ext cx="11937003" cy="1188823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4CB42-6B5B-4C48-9B93-8525CC6A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19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3558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39346"/>
            <a:ext cx="12192000" cy="1652381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98320AA-FF66-49C7-9704-B4F2B85E7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93" y="3065537"/>
            <a:ext cx="11937003" cy="1188823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06352B-684A-4DC4-B662-21326A5F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2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5742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100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CONCLUSION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28773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Fibrillation atriale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: Grave – mortalité élevée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Complications cardiovasculaires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mortalité +++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Ralentissement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FC + Retour en rythme sinusal + traitement 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survie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+++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intérêt d’un diagnostic précoce de la FA et d’une PEC adaptée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fr-FR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7ED6D32-CFD7-41E0-963E-D5C25EB17A44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7CD25D18-6060-4C6E-ADB5-78C572533520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8CD2626F-836B-4834-80B1-C85749B87597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1923ACD4-69E6-4605-AE60-BC605D79892E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0D515A12-E4EE-4DE7-A4AC-1623CEFC20FA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35595B1-6DAF-4026-AA16-CDF61DE49A21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1DE491-559B-4396-9083-B88958E80EC8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BA2B0B92-E526-4AA0-A859-DFA731D83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20</a:t>
            </a:fld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6154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61257" y="182371"/>
            <a:ext cx="11439330" cy="6232849"/>
          </a:xfrm>
          <a:prstGeom prst="horizontalScroll">
            <a:avLst>
              <a:gd name="adj" fmla="val 6749"/>
            </a:avLst>
          </a:prstGeom>
          <a:solidFill>
            <a:srgbClr val="FFEFE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sz="8000" b="1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MERCI DE </a:t>
            </a:r>
            <a:br>
              <a:rPr lang="fr-FR" sz="8000" b="1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</a:br>
            <a:r>
              <a:rPr lang="fr-FR" sz="8000" b="1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VOTRE ATTENTION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ECBBF88-882E-4032-86E1-E3BB89AC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1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INTRODUCTION 1/2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Fibrillation atriale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: Arythmie supra-ventriculaire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Problème de santé publique </a:t>
            </a:r>
            <a:endParaRPr lang="fr-FR" sz="3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Monde = 2%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Europe = 10 millions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USA = 5 millions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Taux mortalité : Cause : AVC &amp; IC +++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Monde : 3,83% /an (2015)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Cameroun : 29% (2010)</a:t>
            </a:r>
          </a:p>
          <a:p>
            <a:pPr marL="0" indent="0">
              <a:buNone/>
            </a:pPr>
            <a:endParaRPr lang="fr-FR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2CDBC69C-2276-4B3E-BA17-FC271934D77C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3A6331AE-E535-4E64-A21B-4F391D10B770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3EB95ECF-3734-4A04-B8DB-50D648A486B7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7702142A-AAD5-4C01-8FC7-08600EAA9456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762E9D41-2CC1-4BC0-A27C-98429C2E9051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F857C78-7B11-4DA3-B0C0-8EE1387C2042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58935BC-DAFB-4AF8-94E0-926A7AAD92B4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5C894B48-5071-4C01-A250-BE3A1F128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3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7474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INTRODUCTION 2/2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Burkina Faso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: FA fréquente </a:t>
            </a:r>
            <a:endParaRPr lang="fr-FR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CHU/YO, 2014 = 10,6%        Mortalité (22%)</a:t>
            </a:r>
          </a:p>
          <a:p>
            <a:pPr lvl="1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Milieu rural  = 5,9% </a:t>
            </a:r>
            <a:endParaRPr lang="fr-F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Peu d’étude sur profil évolutif FA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: Améliorer PEC FA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6C5C42B-8A14-44AD-9D4A-38634DD85DCA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D533FF85-5944-4048-ACA7-C973A19C0F23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6A951104-B968-4AD7-905A-B39257904A67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70AED008-3B8B-4616-9783-8024329D0805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23ACDD7C-109D-4113-9C03-82731F8F9C41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A7DD743-6070-4A0B-8D9F-F1C9944B3649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133C89-6454-40B4-93F8-405990D56926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B3D84AF-0C84-49E0-B0C4-D7E5126F6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800" smtClean="0"/>
              <a:t>4</a:t>
            </a:fld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66873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39347"/>
            <a:ext cx="12192000" cy="1652381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17136CB-3D0B-46F7-B2F9-C13696A02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93" y="3065537"/>
            <a:ext cx="11937003" cy="1188823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9EC9615-2A5C-44BB-B5EE-B1E7930F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5</a:t>
            </a:fld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3722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OBJECTIFS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Objectif général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Etudier les facteurs prédictifs de la mortalité chez les patients en fibrillation atriale à Ouagadougou de Janvier 2018 à Septembre 2019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DA5D366-F3E9-4932-B834-12CACD49D0BF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12" name="Freeform: Shape 3">
              <a:extLst>
                <a:ext uri="{FF2B5EF4-FFF2-40B4-BE49-F238E27FC236}">
                  <a16:creationId xmlns:a16="http://schemas.microsoft.com/office/drawing/2014/main" id="{64939FD0-4429-4518-90AE-116D72EE8D1B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13" name="Group 4">
              <a:extLst>
                <a:ext uri="{FF2B5EF4-FFF2-40B4-BE49-F238E27FC236}">
                  <a16:creationId xmlns:a16="http://schemas.microsoft.com/office/drawing/2014/main" id="{ED393D37-13C0-4873-BA78-4057B3976844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16" name="Freeform: Shape 6">
                <a:extLst>
                  <a:ext uri="{FF2B5EF4-FFF2-40B4-BE49-F238E27FC236}">
                    <a16:creationId xmlns:a16="http://schemas.microsoft.com/office/drawing/2014/main" id="{E13449B6-DD8E-406B-8EDA-A9297909EA04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Rectangle: Rounded Corners 7">
                <a:extLst>
                  <a:ext uri="{FF2B5EF4-FFF2-40B4-BE49-F238E27FC236}">
                    <a16:creationId xmlns:a16="http://schemas.microsoft.com/office/drawing/2014/main" id="{C6FC1F8D-1829-47AC-A2A0-F699C877785E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208AE3C-3E7F-43CE-9F9E-551715296FEF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3D7AE6-7A2F-4E1A-AD05-F733948A9E7E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9DE7A7-DC56-44BF-8C4D-901C9090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6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14249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39347"/>
            <a:ext cx="12192000" cy="1652381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8000" b="1" dirty="0"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225D269-FFDE-4B4C-80AA-C759EE98E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93" y="3065537"/>
            <a:ext cx="11937003" cy="1188823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885345-9718-44A7-B8E1-759A2AD29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7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6151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METHODOLOGIE </a:t>
            </a:r>
            <a:r>
              <a:rPr lang="fr-F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fr-FR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900" b="1" dirty="0">
                <a:latin typeface="Arial" panose="020B0604020202020204" pitchFamily="34" charset="0"/>
                <a:cs typeface="Arial" panose="020B0604020202020204" pitchFamily="34" charset="0"/>
              </a:rPr>
              <a:t>Cadre d’étude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500" dirty="0">
                <a:latin typeface="Arial" panose="020B0604020202020204" pitchFamily="34" charset="0"/>
                <a:cs typeface="Arial" panose="020B0604020202020204" pitchFamily="34" charset="0"/>
              </a:rPr>
              <a:t> Service cardiologie  CHU-YO &amp; PCIO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900" b="1" dirty="0">
                <a:latin typeface="Arial" panose="020B0604020202020204" pitchFamily="34" charset="0"/>
                <a:cs typeface="Arial" panose="020B0604020202020204" pitchFamily="34" charset="0"/>
              </a:rPr>
              <a:t> Type et période d’étude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500" dirty="0">
                <a:latin typeface="Arial" panose="020B0604020202020204" pitchFamily="34" charset="0"/>
                <a:cs typeface="Arial" panose="020B0604020202020204" pitchFamily="34" charset="0"/>
              </a:rPr>
              <a:t> Cohorte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3500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3500" dirty="0">
                <a:latin typeface="Arial" panose="020B0604020202020204" pitchFamily="34" charset="0"/>
                <a:cs typeface="Arial" panose="020B0604020202020204" pitchFamily="34" charset="0"/>
              </a:rPr>
              <a:t> janvier 2018 au 30 septembre 2019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900" b="1" dirty="0">
                <a:latin typeface="Arial" panose="020B0604020202020204" pitchFamily="34" charset="0"/>
                <a:cs typeface="Arial" panose="020B0604020202020204" pitchFamily="34" charset="0"/>
              </a:rPr>
              <a:t> Population d’étude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500" dirty="0">
                <a:latin typeface="Arial" panose="020B0604020202020204" pitchFamily="34" charset="0"/>
                <a:cs typeface="Arial" panose="020B0604020202020204" pitchFamily="34" charset="0"/>
              </a:rPr>
              <a:t> Patient FA  hospitalisé ou en ambulatoire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FDFB390-36C9-4CBC-B1CC-9589404CB7EA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23C9A7BA-3514-4FCD-9639-277A29CC6529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E28C06E5-AE9A-4870-81D5-34FE3CE85DDE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1A093753-F1B6-4716-A730-A2994F364984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097F7D0-D044-4289-88F4-86AB45C95D7B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1586879-D7AE-4D95-8541-F59F0F872956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275408-7110-4718-AE8C-CA3515FB0225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75F38838-C4DA-4A2F-90F6-BC91FC87E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8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6018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582"/>
            <a:ext cx="12192000" cy="1325563"/>
          </a:xfrm>
          <a:gradFill>
            <a:gsLst>
              <a:gs pos="0">
                <a:srgbClr val="FFEFEF"/>
              </a:gs>
              <a:gs pos="63000">
                <a:schemeClr val="bg1"/>
              </a:gs>
            </a:gsLst>
            <a:lin ang="5400000" scaled="1"/>
          </a:gradFill>
          <a:effectLst/>
        </p:spPr>
        <p:txBody>
          <a:bodyPr>
            <a:normAutofit/>
          </a:bodyPr>
          <a:lstStyle/>
          <a:p>
            <a:pPr algn="ctr"/>
            <a:r>
              <a:rPr lang="fr-FR" sz="5000" b="1" dirty="0">
                <a:latin typeface="Arial" panose="020B0604020202020204" pitchFamily="34" charset="0"/>
                <a:cs typeface="Arial" panose="020B0604020202020204" pitchFamily="34" charset="0"/>
              </a:rPr>
              <a:t>METHODOLOGIE </a:t>
            </a:r>
            <a:r>
              <a:rPr lang="fr-F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2/2</a:t>
            </a:r>
            <a:endParaRPr lang="fr-FR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612" y="1433744"/>
            <a:ext cx="11775233" cy="54242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Critères d’inclusion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FA diagnostiquée par ECG de repos / Holter ECG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Consentement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Collecte de données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Fiche de collecte individuelle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ECF51CD-A9C8-40B4-9634-5319C34D5ACB}"/>
              </a:ext>
            </a:extLst>
          </p:cNvPr>
          <p:cNvGrpSpPr/>
          <p:nvPr/>
        </p:nvGrpSpPr>
        <p:grpSpPr>
          <a:xfrm>
            <a:off x="176221" y="495425"/>
            <a:ext cx="11839558" cy="1096265"/>
            <a:chOff x="173045" y="584635"/>
            <a:chExt cx="11839558" cy="1096265"/>
          </a:xfrm>
          <a:solidFill>
            <a:srgbClr val="FF0000"/>
          </a:solidFill>
        </p:grpSpPr>
        <p:sp>
          <p:nvSpPr>
            <p:cNvPr id="5" name="Freeform: Shape 3">
              <a:extLst>
                <a:ext uri="{FF2B5EF4-FFF2-40B4-BE49-F238E27FC236}">
                  <a16:creationId xmlns:a16="http://schemas.microsoft.com/office/drawing/2014/main" id="{39BC42ED-4CBD-4C99-8F26-3449B33989B6}"/>
                </a:ext>
              </a:extLst>
            </p:cNvPr>
            <p:cNvSpPr/>
            <p:nvPr/>
          </p:nvSpPr>
          <p:spPr>
            <a:xfrm>
              <a:off x="9924603" y="816900"/>
              <a:ext cx="2088000" cy="864000"/>
            </a:xfrm>
            <a:custGeom>
              <a:avLst/>
              <a:gdLst>
                <a:gd name="connsiteX0" fmla="*/ 4794342 w 4797505"/>
                <a:gd name="connsiteY0" fmla="*/ 184721 h 1771805"/>
                <a:gd name="connsiteX1" fmla="*/ 4759588 w 4797505"/>
                <a:gd name="connsiteY1" fmla="*/ 70236 h 1771805"/>
                <a:gd name="connsiteX2" fmla="*/ 4668953 w 4797505"/>
                <a:gd name="connsiteY2" fmla="*/ 27303 h 1771805"/>
                <a:gd name="connsiteX3" fmla="*/ 4624657 w 4797505"/>
                <a:gd name="connsiteY3" fmla="*/ 6178 h 1771805"/>
                <a:gd name="connsiteX4" fmla="*/ 4564007 w 4797505"/>
                <a:gd name="connsiteY4" fmla="*/ 39570 h 1771805"/>
                <a:gd name="connsiteX5" fmla="*/ 4616480 w 4797505"/>
                <a:gd name="connsiteY5" fmla="*/ 84546 h 1771805"/>
                <a:gd name="connsiteX6" fmla="*/ 4665545 w 4797505"/>
                <a:gd name="connsiteY6" fmla="*/ 71598 h 1771805"/>
                <a:gd name="connsiteX7" fmla="*/ 4727559 w 4797505"/>
                <a:gd name="connsiteY7" fmla="*/ 101583 h 1771805"/>
                <a:gd name="connsiteX8" fmla="*/ 4750047 w 4797505"/>
                <a:gd name="connsiteY8" fmla="*/ 180633 h 1771805"/>
                <a:gd name="connsiteX9" fmla="*/ 4663501 w 4797505"/>
                <a:gd name="connsiteY9" fmla="*/ 456625 h 1771805"/>
                <a:gd name="connsiteX10" fmla="*/ 4638968 w 4797505"/>
                <a:gd name="connsiteY10" fmla="*/ 494787 h 1771805"/>
                <a:gd name="connsiteX11" fmla="*/ 4613073 w 4797505"/>
                <a:gd name="connsiteY11" fmla="*/ 507054 h 1771805"/>
                <a:gd name="connsiteX12" fmla="*/ 4430440 w 4797505"/>
                <a:gd name="connsiteY12" fmla="*/ 593600 h 1771805"/>
                <a:gd name="connsiteX13" fmla="*/ 4257349 w 4797505"/>
                <a:gd name="connsiteY13" fmla="*/ 504328 h 1771805"/>
                <a:gd name="connsiteX14" fmla="*/ 4231453 w 4797505"/>
                <a:gd name="connsiteY14" fmla="*/ 492062 h 1771805"/>
                <a:gd name="connsiteX15" fmla="*/ 4206920 w 4797505"/>
                <a:gd name="connsiteY15" fmla="*/ 453900 h 1771805"/>
                <a:gd name="connsiteX16" fmla="*/ 4119011 w 4797505"/>
                <a:gd name="connsiteY16" fmla="*/ 178588 h 1771805"/>
                <a:gd name="connsiteX17" fmla="*/ 4140818 w 4797505"/>
                <a:gd name="connsiteY17" fmla="*/ 99538 h 1771805"/>
                <a:gd name="connsiteX18" fmla="*/ 4203513 w 4797505"/>
                <a:gd name="connsiteY18" fmla="*/ 69554 h 1771805"/>
                <a:gd name="connsiteX19" fmla="*/ 4252578 w 4797505"/>
                <a:gd name="connsiteY19" fmla="*/ 82502 h 1771805"/>
                <a:gd name="connsiteX20" fmla="*/ 4305051 w 4797505"/>
                <a:gd name="connsiteY20" fmla="*/ 37525 h 1771805"/>
                <a:gd name="connsiteX21" fmla="*/ 4244401 w 4797505"/>
                <a:gd name="connsiteY21" fmla="*/ 4134 h 1771805"/>
                <a:gd name="connsiteX22" fmla="*/ 4199424 w 4797505"/>
                <a:gd name="connsiteY22" fmla="*/ 25259 h 1771805"/>
                <a:gd name="connsiteX23" fmla="*/ 4109471 w 4797505"/>
                <a:gd name="connsiteY23" fmla="*/ 68191 h 1771805"/>
                <a:gd name="connsiteX24" fmla="*/ 4075398 w 4797505"/>
                <a:gd name="connsiteY24" fmla="*/ 183359 h 1771805"/>
                <a:gd name="connsiteX25" fmla="*/ 4196698 w 4797505"/>
                <a:gd name="connsiteY25" fmla="*/ 520002 h 1771805"/>
                <a:gd name="connsiteX26" fmla="*/ 4204195 w 4797505"/>
                <a:gd name="connsiteY26" fmla="*/ 549986 h 1771805"/>
                <a:gd name="connsiteX27" fmla="*/ 4391597 w 4797505"/>
                <a:gd name="connsiteY27" fmla="*/ 660383 h 1771805"/>
                <a:gd name="connsiteX28" fmla="*/ 4391597 w 4797505"/>
                <a:gd name="connsiteY28" fmla="*/ 928880 h 1771805"/>
                <a:gd name="connsiteX29" fmla="*/ 4318680 w 4797505"/>
                <a:gd name="connsiteY29" fmla="*/ 1031099 h 1771805"/>
                <a:gd name="connsiteX30" fmla="*/ 3718992 w 4797505"/>
                <a:gd name="connsiteY30" fmla="*/ 1031099 h 1771805"/>
                <a:gd name="connsiteX31" fmla="*/ 3638579 w 4797505"/>
                <a:gd name="connsiteY31" fmla="*/ 673331 h 1771805"/>
                <a:gd name="connsiteX32" fmla="*/ 3626313 w 4797505"/>
                <a:gd name="connsiteY32" fmla="*/ 654250 h 1771805"/>
                <a:gd name="connsiteX33" fmla="*/ 3604506 w 4797505"/>
                <a:gd name="connsiteY33" fmla="*/ 646754 h 1771805"/>
                <a:gd name="connsiteX34" fmla="*/ 3603825 w 4797505"/>
                <a:gd name="connsiteY34" fmla="*/ 646754 h 1771805"/>
                <a:gd name="connsiteX35" fmla="*/ 3582018 w 4797505"/>
                <a:gd name="connsiteY35" fmla="*/ 654931 h 1771805"/>
                <a:gd name="connsiteX36" fmla="*/ 3570433 w 4797505"/>
                <a:gd name="connsiteY36" fmla="*/ 674694 h 1771805"/>
                <a:gd name="connsiteX37" fmla="*/ 3504331 w 4797505"/>
                <a:gd name="connsiteY37" fmla="*/ 1030418 h 1771805"/>
                <a:gd name="connsiteX38" fmla="*/ 3404837 w 4797505"/>
                <a:gd name="connsiteY38" fmla="*/ 1030418 h 1771805"/>
                <a:gd name="connsiteX39" fmla="*/ 3272633 w 4797505"/>
                <a:gd name="connsiteY39" fmla="*/ 319651 h 1771805"/>
                <a:gd name="connsiteX40" fmla="*/ 3261048 w 4797505"/>
                <a:gd name="connsiteY40" fmla="*/ 298526 h 1771805"/>
                <a:gd name="connsiteX41" fmla="*/ 3238560 w 4797505"/>
                <a:gd name="connsiteY41" fmla="*/ 290348 h 1771805"/>
                <a:gd name="connsiteX42" fmla="*/ 3216072 w 4797505"/>
                <a:gd name="connsiteY42" fmla="*/ 298526 h 1771805"/>
                <a:gd name="connsiteX43" fmla="*/ 3204487 w 4797505"/>
                <a:gd name="connsiteY43" fmla="*/ 319651 h 1771805"/>
                <a:gd name="connsiteX44" fmla="*/ 3060016 w 4797505"/>
                <a:gd name="connsiteY44" fmla="*/ 1199421 h 1771805"/>
                <a:gd name="connsiteX45" fmla="*/ 3046387 w 4797505"/>
                <a:gd name="connsiteY45" fmla="*/ 1041321 h 1771805"/>
                <a:gd name="connsiteX46" fmla="*/ 3035484 w 4797505"/>
                <a:gd name="connsiteY46" fmla="*/ 1018833 h 1771805"/>
                <a:gd name="connsiteX47" fmla="*/ 3012314 w 4797505"/>
                <a:gd name="connsiteY47" fmla="*/ 1009293 h 1771805"/>
                <a:gd name="connsiteX48" fmla="*/ 2970745 w 4797505"/>
                <a:gd name="connsiteY48" fmla="*/ 1009293 h 1771805"/>
                <a:gd name="connsiteX49" fmla="*/ 2970745 w 4797505"/>
                <a:gd name="connsiteY49" fmla="*/ 1008611 h 1771805"/>
                <a:gd name="connsiteX50" fmla="*/ 2938716 w 4797505"/>
                <a:gd name="connsiteY50" fmla="*/ 1008611 h 1771805"/>
                <a:gd name="connsiteX51" fmla="*/ 2909413 w 4797505"/>
                <a:gd name="connsiteY51" fmla="*/ 1008611 h 1771805"/>
                <a:gd name="connsiteX52" fmla="*/ 1420414 w 4797505"/>
                <a:gd name="connsiteY52" fmla="*/ 1008611 h 1771805"/>
                <a:gd name="connsiteX53" fmla="*/ 1399289 w 4797505"/>
                <a:gd name="connsiteY53" fmla="*/ 1008611 h 1771805"/>
                <a:gd name="connsiteX54" fmla="*/ 1380889 w 4797505"/>
                <a:gd name="connsiteY54" fmla="*/ 1008611 h 1771805"/>
                <a:gd name="connsiteX55" fmla="*/ 1358401 w 4797505"/>
                <a:gd name="connsiteY55" fmla="*/ 1016789 h 1771805"/>
                <a:gd name="connsiteX56" fmla="*/ 1346816 w 4797505"/>
                <a:gd name="connsiteY56" fmla="*/ 1037914 h 1771805"/>
                <a:gd name="connsiteX57" fmla="*/ 1250048 w 4797505"/>
                <a:gd name="connsiteY57" fmla="*/ 1495176 h 1771805"/>
                <a:gd name="connsiteX58" fmla="*/ 1083771 w 4797505"/>
                <a:gd name="connsiteY58" fmla="*/ 567023 h 1771805"/>
                <a:gd name="connsiteX59" fmla="*/ 1072186 w 4797505"/>
                <a:gd name="connsiteY59" fmla="*/ 545897 h 1771805"/>
                <a:gd name="connsiteX60" fmla="*/ 1049698 w 4797505"/>
                <a:gd name="connsiteY60" fmla="*/ 537720 h 1771805"/>
                <a:gd name="connsiteX61" fmla="*/ 1049016 w 4797505"/>
                <a:gd name="connsiteY61" fmla="*/ 537720 h 1771805"/>
                <a:gd name="connsiteX62" fmla="*/ 1048335 w 4797505"/>
                <a:gd name="connsiteY62" fmla="*/ 537720 h 1771805"/>
                <a:gd name="connsiteX63" fmla="*/ 1025847 w 4797505"/>
                <a:gd name="connsiteY63" fmla="*/ 547260 h 1771805"/>
                <a:gd name="connsiteX64" fmla="*/ 1014943 w 4797505"/>
                <a:gd name="connsiteY64" fmla="*/ 569748 h 1771805"/>
                <a:gd name="connsiteX65" fmla="*/ 978144 w 4797505"/>
                <a:gd name="connsiteY65" fmla="*/ 1009293 h 1771805"/>
                <a:gd name="connsiteX66" fmla="*/ 899094 w 4797505"/>
                <a:gd name="connsiteY66" fmla="*/ 1009293 h 1771805"/>
                <a:gd name="connsiteX67" fmla="*/ 876606 w 4797505"/>
                <a:gd name="connsiteY67" fmla="*/ 1017470 h 1771805"/>
                <a:gd name="connsiteX68" fmla="*/ 865021 w 4797505"/>
                <a:gd name="connsiteY68" fmla="*/ 1038595 h 1771805"/>
                <a:gd name="connsiteX69" fmla="*/ 805052 w 4797505"/>
                <a:gd name="connsiteY69" fmla="*/ 1289374 h 1771805"/>
                <a:gd name="connsiteX70" fmla="*/ 775068 w 4797505"/>
                <a:gd name="connsiteY70" fmla="*/ 1052906 h 1771805"/>
                <a:gd name="connsiteX71" fmla="*/ 762801 w 4797505"/>
                <a:gd name="connsiteY71" fmla="*/ 1033144 h 1771805"/>
                <a:gd name="connsiteX72" fmla="*/ 740995 w 4797505"/>
                <a:gd name="connsiteY72" fmla="*/ 1025648 h 1771805"/>
                <a:gd name="connsiteX73" fmla="*/ 3651 w 4797505"/>
                <a:gd name="connsiteY73" fmla="*/ 1025648 h 1771805"/>
                <a:gd name="connsiteX74" fmla="*/ 3651 w 4797505"/>
                <a:gd name="connsiteY74" fmla="*/ 1095157 h 1771805"/>
                <a:gd name="connsiteX75" fmla="*/ 713055 w 4797505"/>
                <a:gd name="connsiteY75" fmla="*/ 1095157 h 1771805"/>
                <a:gd name="connsiteX76" fmla="*/ 775749 w 4797505"/>
                <a:gd name="connsiteY76" fmla="*/ 1486999 h 1771805"/>
                <a:gd name="connsiteX77" fmla="*/ 788016 w 4797505"/>
                <a:gd name="connsiteY77" fmla="*/ 1506761 h 1771805"/>
                <a:gd name="connsiteX78" fmla="*/ 810504 w 4797505"/>
                <a:gd name="connsiteY78" fmla="*/ 1514257 h 1771805"/>
                <a:gd name="connsiteX79" fmla="*/ 810504 w 4797505"/>
                <a:gd name="connsiteY79" fmla="*/ 1514257 h 1771805"/>
                <a:gd name="connsiteX80" fmla="*/ 832311 w 4797505"/>
                <a:gd name="connsiteY80" fmla="*/ 1506080 h 1771805"/>
                <a:gd name="connsiteX81" fmla="*/ 843896 w 4797505"/>
                <a:gd name="connsiteY81" fmla="*/ 1485636 h 1771805"/>
                <a:gd name="connsiteX82" fmla="*/ 929079 w 4797505"/>
                <a:gd name="connsiteY82" fmla="*/ 1080165 h 1771805"/>
                <a:gd name="connsiteX83" fmla="*/ 1010173 w 4797505"/>
                <a:gd name="connsiteY83" fmla="*/ 1080165 h 1771805"/>
                <a:gd name="connsiteX84" fmla="*/ 1033343 w 4797505"/>
                <a:gd name="connsiteY84" fmla="*/ 1071306 h 1771805"/>
                <a:gd name="connsiteX85" fmla="*/ 1044246 w 4797505"/>
                <a:gd name="connsiteY85" fmla="*/ 1048817 h 1771805"/>
                <a:gd name="connsiteX86" fmla="*/ 1057875 w 4797505"/>
                <a:gd name="connsiteY86" fmla="*/ 890036 h 1771805"/>
                <a:gd name="connsiteX87" fmla="*/ 1216656 w 4797505"/>
                <a:gd name="connsiteY87" fmla="*/ 1740503 h 1771805"/>
                <a:gd name="connsiteX88" fmla="*/ 1228241 w 4797505"/>
                <a:gd name="connsiteY88" fmla="*/ 1761629 h 1771805"/>
                <a:gd name="connsiteX89" fmla="*/ 1250730 w 4797505"/>
                <a:gd name="connsiteY89" fmla="*/ 1769806 h 1771805"/>
                <a:gd name="connsiteX90" fmla="*/ 1273218 w 4797505"/>
                <a:gd name="connsiteY90" fmla="*/ 1760947 h 1771805"/>
                <a:gd name="connsiteX91" fmla="*/ 1284803 w 4797505"/>
                <a:gd name="connsiteY91" fmla="*/ 1739822 h 1771805"/>
                <a:gd name="connsiteX92" fmla="*/ 1410192 w 4797505"/>
                <a:gd name="connsiteY92" fmla="*/ 1078802 h 1771805"/>
                <a:gd name="connsiteX93" fmla="*/ 2907369 w 4797505"/>
                <a:gd name="connsiteY93" fmla="*/ 1078802 h 1771805"/>
                <a:gd name="connsiteX94" fmla="*/ 2936671 w 4797505"/>
                <a:gd name="connsiteY94" fmla="*/ 1078802 h 1771805"/>
                <a:gd name="connsiteX95" fmla="*/ 2968700 w 4797505"/>
                <a:gd name="connsiteY95" fmla="*/ 1078802 h 1771805"/>
                <a:gd name="connsiteX96" fmla="*/ 2968700 w 4797505"/>
                <a:gd name="connsiteY96" fmla="*/ 1078120 h 1771805"/>
                <a:gd name="connsiteX97" fmla="*/ 2978922 w 4797505"/>
                <a:gd name="connsiteY97" fmla="*/ 1078120 h 1771805"/>
                <a:gd name="connsiteX98" fmla="*/ 3015721 w 4797505"/>
                <a:gd name="connsiteY98" fmla="*/ 1497221 h 1771805"/>
                <a:gd name="connsiteX99" fmla="*/ 3026625 w 4797505"/>
                <a:gd name="connsiteY99" fmla="*/ 1519027 h 1771805"/>
                <a:gd name="connsiteX100" fmla="*/ 3049113 w 4797505"/>
                <a:gd name="connsiteY100" fmla="*/ 1528568 h 1771805"/>
                <a:gd name="connsiteX101" fmla="*/ 3049794 w 4797505"/>
                <a:gd name="connsiteY101" fmla="*/ 1528568 h 1771805"/>
                <a:gd name="connsiteX102" fmla="*/ 3050476 w 4797505"/>
                <a:gd name="connsiteY102" fmla="*/ 1528568 h 1771805"/>
                <a:gd name="connsiteX103" fmla="*/ 3072964 w 4797505"/>
                <a:gd name="connsiteY103" fmla="*/ 1520390 h 1771805"/>
                <a:gd name="connsiteX104" fmla="*/ 3084549 w 4797505"/>
                <a:gd name="connsiteY104" fmla="*/ 1499265 h 1771805"/>
                <a:gd name="connsiteX105" fmla="*/ 3237197 w 4797505"/>
                <a:gd name="connsiteY105" fmla="*/ 563615 h 1771805"/>
                <a:gd name="connsiteX106" fmla="*/ 3340098 w 4797505"/>
                <a:gd name="connsiteY106" fmla="*/ 1068580 h 1771805"/>
                <a:gd name="connsiteX107" fmla="*/ 3340098 w 4797505"/>
                <a:gd name="connsiteY107" fmla="*/ 1068580 h 1771805"/>
                <a:gd name="connsiteX108" fmla="*/ 3351683 w 4797505"/>
                <a:gd name="connsiteY108" fmla="*/ 1089705 h 1771805"/>
                <a:gd name="connsiteX109" fmla="*/ 3374171 w 4797505"/>
                <a:gd name="connsiteY109" fmla="*/ 1098564 h 1771805"/>
                <a:gd name="connsiteX110" fmla="*/ 3533634 w 4797505"/>
                <a:gd name="connsiteY110" fmla="*/ 1098564 h 1771805"/>
                <a:gd name="connsiteX111" fmla="*/ 3555441 w 4797505"/>
                <a:gd name="connsiteY111" fmla="*/ 1090387 h 1771805"/>
                <a:gd name="connsiteX112" fmla="*/ 3567026 w 4797505"/>
                <a:gd name="connsiteY112" fmla="*/ 1069943 h 1771805"/>
                <a:gd name="connsiteX113" fmla="*/ 3607232 w 4797505"/>
                <a:gd name="connsiteY113" fmla="*/ 842334 h 1771805"/>
                <a:gd name="connsiteX114" fmla="*/ 3656979 w 4797505"/>
                <a:gd name="connsiteY114" fmla="*/ 1071987 h 1771805"/>
                <a:gd name="connsiteX115" fmla="*/ 3669245 w 4797505"/>
                <a:gd name="connsiteY115" fmla="*/ 1091068 h 1771805"/>
                <a:gd name="connsiteX116" fmla="*/ 3690371 w 4797505"/>
                <a:gd name="connsiteY116" fmla="*/ 1098564 h 1771805"/>
                <a:gd name="connsiteX117" fmla="*/ 4326858 w 4797505"/>
                <a:gd name="connsiteY117" fmla="*/ 1098564 h 1771805"/>
                <a:gd name="connsiteX118" fmla="*/ 4368427 w 4797505"/>
                <a:gd name="connsiteY118" fmla="*/ 1098564 h 1771805"/>
                <a:gd name="connsiteX119" fmla="*/ 4459744 w 4797505"/>
                <a:gd name="connsiteY119" fmla="*/ 1015426 h 1771805"/>
                <a:gd name="connsiteX120" fmla="*/ 4459744 w 4797505"/>
                <a:gd name="connsiteY120" fmla="*/ 659020 h 1771805"/>
                <a:gd name="connsiteX121" fmla="*/ 4665545 w 4797505"/>
                <a:gd name="connsiteY121" fmla="*/ 552030 h 1771805"/>
                <a:gd name="connsiteX122" fmla="*/ 4673042 w 4797505"/>
                <a:gd name="connsiteY122" fmla="*/ 522046 h 1771805"/>
                <a:gd name="connsiteX123" fmla="*/ 4794342 w 4797505"/>
                <a:gd name="connsiteY123" fmla="*/ 184721 h 1771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4797505" h="1771805">
                  <a:moveTo>
                    <a:pt x="4794342" y="184721"/>
                  </a:moveTo>
                  <a:cubicBezTo>
                    <a:pt x="4799112" y="137019"/>
                    <a:pt x="4787527" y="98176"/>
                    <a:pt x="4759588" y="70236"/>
                  </a:cubicBezTo>
                  <a:cubicBezTo>
                    <a:pt x="4733692" y="43658"/>
                    <a:pt x="4698256" y="32074"/>
                    <a:pt x="4668953" y="27303"/>
                  </a:cubicBezTo>
                  <a:cubicBezTo>
                    <a:pt x="4659412" y="16400"/>
                    <a:pt x="4643739" y="8222"/>
                    <a:pt x="4624657" y="6178"/>
                  </a:cubicBezTo>
                  <a:cubicBezTo>
                    <a:pt x="4593310" y="2771"/>
                    <a:pt x="4566052" y="18444"/>
                    <a:pt x="4564007" y="39570"/>
                  </a:cubicBezTo>
                  <a:cubicBezTo>
                    <a:pt x="4561963" y="61377"/>
                    <a:pt x="4585814" y="81820"/>
                    <a:pt x="4616480" y="84546"/>
                  </a:cubicBezTo>
                  <a:cubicBezTo>
                    <a:pt x="4636242" y="86591"/>
                    <a:pt x="4653961" y="81139"/>
                    <a:pt x="4665545" y="71598"/>
                  </a:cubicBezTo>
                  <a:cubicBezTo>
                    <a:pt x="4686671" y="75687"/>
                    <a:pt x="4711203" y="83865"/>
                    <a:pt x="4727559" y="101583"/>
                  </a:cubicBezTo>
                  <a:cubicBezTo>
                    <a:pt x="4745958" y="119982"/>
                    <a:pt x="4753454" y="145878"/>
                    <a:pt x="4750047" y="180633"/>
                  </a:cubicBezTo>
                  <a:cubicBezTo>
                    <a:pt x="4742551" y="254912"/>
                    <a:pt x="4715974" y="366672"/>
                    <a:pt x="4663501" y="456625"/>
                  </a:cubicBezTo>
                  <a:cubicBezTo>
                    <a:pt x="4655323" y="470255"/>
                    <a:pt x="4647146" y="483203"/>
                    <a:pt x="4638968" y="494787"/>
                  </a:cubicBezTo>
                  <a:cubicBezTo>
                    <a:pt x="4629428" y="494787"/>
                    <a:pt x="4619888" y="499558"/>
                    <a:pt x="4613073" y="507054"/>
                  </a:cubicBezTo>
                  <a:cubicBezTo>
                    <a:pt x="4561963" y="567023"/>
                    <a:pt x="4499268" y="593600"/>
                    <a:pt x="4430440" y="593600"/>
                  </a:cubicBezTo>
                  <a:cubicBezTo>
                    <a:pt x="4365020" y="591555"/>
                    <a:pt x="4306414" y="562252"/>
                    <a:pt x="4257349" y="504328"/>
                  </a:cubicBezTo>
                  <a:cubicBezTo>
                    <a:pt x="4250534" y="496150"/>
                    <a:pt x="4240993" y="492062"/>
                    <a:pt x="4231453" y="492062"/>
                  </a:cubicBezTo>
                  <a:cubicBezTo>
                    <a:pt x="4223275" y="480477"/>
                    <a:pt x="4214417" y="467529"/>
                    <a:pt x="4206920" y="453900"/>
                  </a:cubicBezTo>
                  <a:cubicBezTo>
                    <a:pt x="4153766" y="363946"/>
                    <a:pt x="4126507" y="252186"/>
                    <a:pt x="4119011" y="178588"/>
                  </a:cubicBezTo>
                  <a:cubicBezTo>
                    <a:pt x="4115604" y="143834"/>
                    <a:pt x="4122419" y="117938"/>
                    <a:pt x="4140818" y="99538"/>
                  </a:cubicBezTo>
                  <a:cubicBezTo>
                    <a:pt x="4157855" y="81820"/>
                    <a:pt x="4181706" y="73643"/>
                    <a:pt x="4203513" y="69554"/>
                  </a:cubicBezTo>
                  <a:cubicBezTo>
                    <a:pt x="4214417" y="79095"/>
                    <a:pt x="4232816" y="84546"/>
                    <a:pt x="4252578" y="82502"/>
                  </a:cubicBezTo>
                  <a:cubicBezTo>
                    <a:pt x="4283926" y="79095"/>
                    <a:pt x="4307777" y="59332"/>
                    <a:pt x="4305051" y="37525"/>
                  </a:cubicBezTo>
                  <a:cubicBezTo>
                    <a:pt x="4303007" y="15718"/>
                    <a:pt x="4275748" y="726"/>
                    <a:pt x="4244401" y="4134"/>
                  </a:cubicBezTo>
                  <a:cubicBezTo>
                    <a:pt x="4225320" y="6178"/>
                    <a:pt x="4208964" y="14356"/>
                    <a:pt x="4199424" y="25259"/>
                  </a:cubicBezTo>
                  <a:cubicBezTo>
                    <a:pt x="4170121" y="30029"/>
                    <a:pt x="4135366" y="42296"/>
                    <a:pt x="4109471" y="68191"/>
                  </a:cubicBezTo>
                  <a:cubicBezTo>
                    <a:pt x="4081531" y="96131"/>
                    <a:pt x="4069946" y="134975"/>
                    <a:pt x="4075398" y="183359"/>
                  </a:cubicBezTo>
                  <a:cubicBezTo>
                    <a:pt x="4083575" y="262408"/>
                    <a:pt x="4118330" y="413012"/>
                    <a:pt x="4196698" y="520002"/>
                  </a:cubicBezTo>
                  <a:cubicBezTo>
                    <a:pt x="4194654" y="530224"/>
                    <a:pt x="4197380" y="541127"/>
                    <a:pt x="4204195" y="549986"/>
                  </a:cubicBezTo>
                  <a:cubicBezTo>
                    <a:pt x="4258712" y="614044"/>
                    <a:pt x="4319362" y="647435"/>
                    <a:pt x="4391597" y="660383"/>
                  </a:cubicBezTo>
                  <a:lnTo>
                    <a:pt x="4391597" y="928880"/>
                  </a:lnTo>
                  <a:cubicBezTo>
                    <a:pt x="4392960" y="972494"/>
                    <a:pt x="4385464" y="1027011"/>
                    <a:pt x="4318680" y="1031099"/>
                  </a:cubicBezTo>
                  <a:lnTo>
                    <a:pt x="3718992" y="1031099"/>
                  </a:lnTo>
                  <a:lnTo>
                    <a:pt x="3638579" y="673331"/>
                  </a:lnTo>
                  <a:cubicBezTo>
                    <a:pt x="3636535" y="665153"/>
                    <a:pt x="3632446" y="659020"/>
                    <a:pt x="3626313" y="654250"/>
                  </a:cubicBezTo>
                  <a:cubicBezTo>
                    <a:pt x="3620861" y="649480"/>
                    <a:pt x="3613365" y="647435"/>
                    <a:pt x="3604506" y="646754"/>
                  </a:cubicBezTo>
                  <a:lnTo>
                    <a:pt x="3603825" y="646754"/>
                  </a:lnTo>
                  <a:cubicBezTo>
                    <a:pt x="3595647" y="646754"/>
                    <a:pt x="3588151" y="649480"/>
                    <a:pt x="3582018" y="654931"/>
                  </a:cubicBezTo>
                  <a:cubicBezTo>
                    <a:pt x="3576566" y="659702"/>
                    <a:pt x="3571796" y="666516"/>
                    <a:pt x="3570433" y="674694"/>
                  </a:cubicBezTo>
                  <a:lnTo>
                    <a:pt x="3504331" y="1030418"/>
                  </a:lnTo>
                  <a:lnTo>
                    <a:pt x="3404837" y="1030418"/>
                  </a:lnTo>
                  <a:lnTo>
                    <a:pt x="3272633" y="319651"/>
                  </a:lnTo>
                  <a:cubicBezTo>
                    <a:pt x="3271270" y="311474"/>
                    <a:pt x="3267182" y="303978"/>
                    <a:pt x="3261048" y="298526"/>
                  </a:cubicBezTo>
                  <a:cubicBezTo>
                    <a:pt x="3254915" y="293074"/>
                    <a:pt x="3246738" y="290348"/>
                    <a:pt x="3238560" y="290348"/>
                  </a:cubicBezTo>
                  <a:cubicBezTo>
                    <a:pt x="3230382" y="290348"/>
                    <a:pt x="3222205" y="293756"/>
                    <a:pt x="3216072" y="298526"/>
                  </a:cubicBezTo>
                  <a:cubicBezTo>
                    <a:pt x="3209938" y="303978"/>
                    <a:pt x="3205850" y="311474"/>
                    <a:pt x="3204487" y="319651"/>
                  </a:cubicBezTo>
                  <a:lnTo>
                    <a:pt x="3060016" y="1199421"/>
                  </a:lnTo>
                  <a:lnTo>
                    <a:pt x="3046387" y="1041321"/>
                  </a:lnTo>
                  <a:cubicBezTo>
                    <a:pt x="3045706" y="1032462"/>
                    <a:pt x="3041617" y="1024285"/>
                    <a:pt x="3035484" y="1018833"/>
                  </a:cubicBezTo>
                  <a:cubicBezTo>
                    <a:pt x="3029351" y="1013381"/>
                    <a:pt x="3021173" y="1009293"/>
                    <a:pt x="3012314" y="1009293"/>
                  </a:cubicBezTo>
                  <a:lnTo>
                    <a:pt x="2970745" y="1009293"/>
                  </a:lnTo>
                  <a:lnTo>
                    <a:pt x="2970745" y="1008611"/>
                  </a:lnTo>
                  <a:lnTo>
                    <a:pt x="2938716" y="1008611"/>
                  </a:lnTo>
                  <a:lnTo>
                    <a:pt x="2909413" y="1008611"/>
                  </a:lnTo>
                  <a:lnTo>
                    <a:pt x="1420414" y="1008611"/>
                  </a:lnTo>
                  <a:lnTo>
                    <a:pt x="1399289" y="1008611"/>
                  </a:lnTo>
                  <a:lnTo>
                    <a:pt x="1380889" y="1008611"/>
                  </a:lnTo>
                  <a:cubicBezTo>
                    <a:pt x="1372030" y="1008611"/>
                    <a:pt x="1363853" y="1012018"/>
                    <a:pt x="1358401" y="1016789"/>
                  </a:cubicBezTo>
                  <a:cubicBezTo>
                    <a:pt x="1352268" y="1022240"/>
                    <a:pt x="1347498" y="1029736"/>
                    <a:pt x="1346816" y="1037914"/>
                  </a:cubicBezTo>
                  <a:lnTo>
                    <a:pt x="1250048" y="1495176"/>
                  </a:lnTo>
                  <a:lnTo>
                    <a:pt x="1083771" y="567023"/>
                  </a:lnTo>
                  <a:cubicBezTo>
                    <a:pt x="1082408" y="558845"/>
                    <a:pt x="1078319" y="551349"/>
                    <a:pt x="1072186" y="545897"/>
                  </a:cubicBezTo>
                  <a:cubicBezTo>
                    <a:pt x="1066053" y="540446"/>
                    <a:pt x="1058557" y="537720"/>
                    <a:pt x="1049698" y="537720"/>
                  </a:cubicBezTo>
                  <a:lnTo>
                    <a:pt x="1049016" y="537720"/>
                  </a:lnTo>
                  <a:lnTo>
                    <a:pt x="1048335" y="537720"/>
                  </a:lnTo>
                  <a:cubicBezTo>
                    <a:pt x="1040157" y="537720"/>
                    <a:pt x="1031980" y="541808"/>
                    <a:pt x="1025847" y="547260"/>
                  </a:cubicBezTo>
                  <a:cubicBezTo>
                    <a:pt x="1019713" y="552712"/>
                    <a:pt x="1015625" y="560889"/>
                    <a:pt x="1014943" y="569748"/>
                  </a:cubicBezTo>
                  <a:lnTo>
                    <a:pt x="978144" y="1009293"/>
                  </a:lnTo>
                  <a:lnTo>
                    <a:pt x="899094" y="1009293"/>
                  </a:lnTo>
                  <a:cubicBezTo>
                    <a:pt x="890235" y="1009293"/>
                    <a:pt x="882739" y="1012700"/>
                    <a:pt x="876606" y="1017470"/>
                  </a:cubicBezTo>
                  <a:cubicBezTo>
                    <a:pt x="870473" y="1022922"/>
                    <a:pt x="866384" y="1029736"/>
                    <a:pt x="865021" y="1038595"/>
                  </a:cubicBezTo>
                  <a:lnTo>
                    <a:pt x="805052" y="1289374"/>
                  </a:lnTo>
                  <a:lnTo>
                    <a:pt x="775068" y="1052906"/>
                  </a:lnTo>
                  <a:cubicBezTo>
                    <a:pt x="773705" y="1044729"/>
                    <a:pt x="768935" y="1037914"/>
                    <a:pt x="762801" y="1033144"/>
                  </a:cubicBezTo>
                  <a:cubicBezTo>
                    <a:pt x="756668" y="1028374"/>
                    <a:pt x="749172" y="1025648"/>
                    <a:pt x="740995" y="1025648"/>
                  </a:cubicBezTo>
                  <a:lnTo>
                    <a:pt x="3651" y="1025648"/>
                  </a:lnTo>
                  <a:lnTo>
                    <a:pt x="3651" y="1095157"/>
                  </a:lnTo>
                  <a:lnTo>
                    <a:pt x="713055" y="1095157"/>
                  </a:lnTo>
                  <a:lnTo>
                    <a:pt x="775749" y="1486999"/>
                  </a:lnTo>
                  <a:cubicBezTo>
                    <a:pt x="777794" y="1495176"/>
                    <a:pt x="781882" y="1501991"/>
                    <a:pt x="788016" y="1506761"/>
                  </a:cubicBezTo>
                  <a:cubicBezTo>
                    <a:pt x="794149" y="1511531"/>
                    <a:pt x="802326" y="1514257"/>
                    <a:pt x="810504" y="1514257"/>
                  </a:cubicBezTo>
                  <a:lnTo>
                    <a:pt x="810504" y="1514257"/>
                  </a:lnTo>
                  <a:cubicBezTo>
                    <a:pt x="818682" y="1514257"/>
                    <a:pt x="826178" y="1510850"/>
                    <a:pt x="832311" y="1506080"/>
                  </a:cubicBezTo>
                  <a:cubicBezTo>
                    <a:pt x="838444" y="1500628"/>
                    <a:pt x="842533" y="1493813"/>
                    <a:pt x="843896" y="1485636"/>
                  </a:cubicBezTo>
                  <a:lnTo>
                    <a:pt x="929079" y="1080165"/>
                  </a:lnTo>
                  <a:lnTo>
                    <a:pt x="1010173" y="1080165"/>
                  </a:lnTo>
                  <a:cubicBezTo>
                    <a:pt x="1019032" y="1080165"/>
                    <a:pt x="1027209" y="1076758"/>
                    <a:pt x="1033343" y="1071306"/>
                  </a:cubicBezTo>
                  <a:cubicBezTo>
                    <a:pt x="1039476" y="1065854"/>
                    <a:pt x="1043565" y="1057677"/>
                    <a:pt x="1044246" y="1048817"/>
                  </a:cubicBezTo>
                  <a:lnTo>
                    <a:pt x="1057875" y="890036"/>
                  </a:lnTo>
                  <a:lnTo>
                    <a:pt x="1216656" y="1740503"/>
                  </a:lnTo>
                  <a:cubicBezTo>
                    <a:pt x="1218019" y="1748681"/>
                    <a:pt x="1222108" y="1756177"/>
                    <a:pt x="1228241" y="1761629"/>
                  </a:cubicBezTo>
                  <a:cubicBezTo>
                    <a:pt x="1234375" y="1767080"/>
                    <a:pt x="1241871" y="1769806"/>
                    <a:pt x="1250730" y="1769806"/>
                  </a:cubicBezTo>
                  <a:cubicBezTo>
                    <a:pt x="1259589" y="1769806"/>
                    <a:pt x="1267085" y="1766399"/>
                    <a:pt x="1273218" y="1760947"/>
                  </a:cubicBezTo>
                  <a:cubicBezTo>
                    <a:pt x="1279351" y="1755495"/>
                    <a:pt x="1283440" y="1747999"/>
                    <a:pt x="1284803" y="1739822"/>
                  </a:cubicBezTo>
                  <a:lnTo>
                    <a:pt x="1410192" y="1078802"/>
                  </a:lnTo>
                  <a:lnTo>
                    <a:pt x="2907369" y="1078802"/>
                  </a:lnTo>
                  <a:lnTo>
                    <a:pt x="2936671" y="1078802"/>
                  </a:lnTo>
                  <a:lnTo>
                    <a:pt x="2968700" y="1078802"/>
                  </a:lnTo>
                  <a:lnTo>
                    <a:pt x="2968700" y="1078120"/>
                  </a:lnTo>
                  <a:lnTo>
                    <a:pt x="2978922" y="1078120"/>
                  </a:lnTo>
                  <a:lnTo>
                    <a:pt x="3015721" y="1497221"/>
                  </a:lnTo>
                  <a:cubicBezTo>
                    <a:pt x="3016403" y="1505398"/>
                    <a:pt x="3020492" y="1513576"/>
                    <a:pt x="3026625" y="1519027"/>
                  </a:cubicBezTo>
                  <a:cubicBezTo>
                    <a:pt x="3032758" y="1524479"/>
                    <a:pt x="3040254" y="1528568"/>
                    <a:pt x="3049113" y="1528568"/>
                  </a:cubicBezTo>
                  <a:lnTo>
                    <a:pt x="3049794" y="1528568"/>
                  </a:lnTo>
                  <a:lnTo>
                    <a:pt x="3050476" y="1528568"/>
                  </a:lnTo>
                  <a:cubicBezTo>
                    <a:pt x="3059335" y="1528568"/>
                    <a:pt x="3066831" y="1525161"/>
                    <a:pt x="3072964" y="1520390"/>
                  </a:cubicBezTo>
                  <a:cubicBezTo>
                    <a:pt x="3079097" y="1514939"/>
                    <a:pt x="3083186" y="1507443"/>
                    <a:pt x="3084549" y="1499265"/>
                  </a:cubicBezTo>
                  <a:lnTo>
                    <a:pt x="3237197" y="563615"/>
                  </a:lnTo>
                  <a:lnTo>
                    <a:pt x="3340098" y="1068580"/>
                  </a:lnTo>
                  <a:lnTo>
                    <a:pt x="3340098" y="1068580"/>
                  </a:lnTo>
                  <a:cubicBezTo>
                    <a:pt x="3341461" y="1076758"/>
                    <a:pt x="3345550" y="1084254"/>
                    <a:pt x="3351683" y="1089705"/>
                  </a:cubicBezTo>
                  <a:cubicBezTo>
                    <a:pt x="3357816" y="1095157"/>
                    <a:pt x="3365994" y="1098564"/>
                    <a:pt x="3374171" y="1098564"/>
                  </a:cubicBezTo>
                  <a:lnTo>
                    <a:pt x="3533634" y="1098564"/>
                  </a:lnTo>
                  <a:cubicBezTo>
                    <a:pt x="3541811" y="1098564"/>
                    <a:pt x="3549307" y="1095157"/>
                    <a:pt x="3555441" y="1090387"/>
                  </a:cubicBezTo>
                  <a:cubicBezTo>
                    <a:pt x="3561574" y="1085616"/>
                    <a:pt x="3565663" y="1078802"/>
                    <a:pt x="3567026" y="1069943"/>
                  </a:cubicBezTo>
                  <a:lnTo>
                    <a:pt x="3607232" y="842334"/>
                  </a:lnTo>
                  <a:lnTo>
                    <a:pt x="3656979" y="1071987"/>
                  </a:lnTo>
                  <a:cubicBezTo>
                    <a:pt x="3659023" y="1079483"/>
                    <a:pt x="3663112" y="1086298"/>
                    <a:pt x="3669245" y="1091068"/>
                  </a:cubicBezTo>
                  <a:cubicBezTo>
                    <a:pt x="3675378" y="1095838"/>
                    <a:pt x="3682875" y="1098564"/>
                    <a:pt x="3690371" y="1098564"/>
                  </a:cubicBezTo>
                  <a:cubicBezTo>
                    <a:pt x="3854603" y="1098564"/>
                    <a:pt x="4162625" y="1098564"/>
                    <a:pt x="4326858" y="1098564"/>
                  </a:cubicBezTo>
                  <a:cubicBezTo>
                    <a:pt x="4340487" y="1098564"/>
                    <a:pt x="4354798" y="1098564"/>
                    <a:pt x="4368427" y="1098564"/>
                  </a:cubicBezTo>
                  <a:cubicBezTo>
                    <a:pt x="4405226" y="1098564"/>
                    <a:pt x="4459744" y="1066536"/>
                    <a:pt x="4459744" y="1015426"/>
                  </a:cubicBezTo>
                  <a:lnTo>
                    <a:pt x="4459744" y="659020"/>
                  </a:lnTo>
                  <a:cubicBezTo>
                    <a:pt x="4532660" y="646072"/>
                    <a:pt x="4611710" y="615407"/>
                    <a:pt x="4665545" y="552030"/>
                  </a:cubicBezTo>
                  <a:cubicBezTo>
                    <a:pt x="4672360" y="543171"/>
                    <a:pt x="4675086" y="532268"/>
                    <a:pt x="4673042" y="522046"/>
                  </a:cubicBezTo>
                  <a:cubicBezTo>
                    <a:pt x="4752091" y="414375"/>
                    <a:pt x="4786846" y="264453"/>
                    <a:pt x="4794342" y="184721"/>
                  </a:cubicBezTo>
                  <a:close/>
                </a:path>
              </a:pathLst>
            </a:cu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000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D54D721-C24C-47BB-AD83-9A68D4A8C2EA}"/>
                </a:ext>
              </a:extLst>
            </p:cNvPr>
            <p:cNvGrpSpPr/>
            <p:nvPr/>
          </p:nvGrpSpPr>
          <p:grpSpPr>
            <a:xfrm>
              <a:off x="173045" y="584635"/>
              <a:ext cx="232267" cy="328544"/>
              <a:chOff x="-8850909" y="4397058"/>
              <a:chExt cx="517914" cy="732595"/>
            </a:xfrm>
            <a:grpFill/>
          </p:grpSpPr>
          <p:sp>
            <p:nvSpPr>
              <p:cNvPr id="9" name="Freeform: Shape 6">
                <a:extLst>
                  <a:ext uri="{FF2B5EF4-FFF2-40B4-BE49-F238E27FC236}">
                    <a16:creationId xmlns:a16="http://schemas.microsoft.com/office/drawing/2014/main" id="{5F4E6706-5E78-449A-9260-39CA89BDDDA7}"/>
                  </a:ext>
                </a:extLst>
              </p:cNvPr>
              <p:cNvSpPr/>
              <p:nvPr/>
            </p:nvSpPr>
            <p:spPr>
              <a:xfrm>
                <a:off x="-8850909" y="4397058"/>
                <a:ext cx="517914" cy="517912"/>
              </a:xfrm>
              <a:custGeom>
                <a:avLst/>
                <a:gdLst>
                  <a:gd name="connsiteX0" fmla="*/ 460475 w 517912"/>
                  <a:gd name="connsiteY0" fmla="*/ 259443 h 517912"/>
                  <a:gd name="connsiteX1" fmla="*/ 259443 w 517912"/>
                  <a:gd name="connsiteY1" fmla="*/ 460475 h 517912"/>
                  <a:gd name="connsiteX2" fmla="*/ 58411 w 517912"/>
                  <a:gd name="connsiteY2" fmla="*/ 259443 h 517912"/>
                  <a:gd name="connsiteX3" fmla="*/ 259443 w 517912"/>
                  <a:gd name="connsiteY3" fmla="*/ 58411 h 517912"/>
                  <a:gd name="connsiteX4" fmla="*/ 460475 w 517912"/>
                  <a:gd name="connsiteY4" fmla="*/ 259443 h 517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7912" h="517912">
                    <a:moveTo>
                      <a:pt x="460475" y="259443"/>
                    </a:moveTo>
                    <a:cubicBezTo>
                      <a:pt x="460475" y="370470"/>
                      <a:pt x="370470" y="460475"/>
                      <a:pt x="259443" y="460475"/>
                    </a:cubicBezTo>
                    <a:cubicBezTo>
                      <a:pt x="148416" y="460475"/>
                      <a:pt x="58411" y="370470"/>
                      <a:pt x="58411" y="259443"/>
                    </a:cubicBezTo>
                    <a:cubicBezTo>
                      <a:pt x="58411" y="148416"/>
                      <a:pt x="148416" y="58411"/>
                      <a:pt x="259443" y="58411"/>
                    </a:cubicBezTo>
                    <a:cubicBezTo>
                      <a:pt x="370470" y="58411"/>
                      <a:pt x="460475" y="148416"/>
                      <a:pt x="460475" y="259443"/>
                    </a:cubicBezTo>
                    <a:close/>
                  </a:path>
                </a:pathLst>
              </a:cu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Rectangle: Rounded Corners 7">
                <a:extLst>
                  <a:ext uri="{FF2B5EF4-FFF2-40B4-BE49-F238E27FC236}">
                    <a16:creationId xmlns:a16="http://schemas.microsoft.com/office/drawing/2014/main" id="{54457DD3-218E-4DC3-B5D8-EDB85C2D3F11}"/>
                  </a:ext>
                </a:extLst>
              </p:cNvPr>
              <p:cNvSpPr/>
              <p:nvPr/>
            </p:nvSpPr>
            <p:spPr>
              <a:xfrm>
                <a:off x="-8641489" y="5000185"/>
                <a:ext cx="198528" cy="129468"/>
              </a:xfrm>
              <a:prstGeom prst="roundRect">
                <a:avLst>
                  <a:gd name="adj" fmla="val 50000"/>
                </a:avLst>
              </a:prstGeom>
              <a:grpFill/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EC68D85-2BEC-42A5-91F9-C4CB74D15CFF}"/>
                </a:ext>
              </a:extLst>
            </p:cNvPr>
            <p:cNvSpPr/>
            <p:nvPr/>
          </p:nvSpPr>
          <p:spPr>
            <a:xfrm>
              <a:off x="297060" y="836312"/>
              <a:ext cx="36000" cy="468000"/>
            </a:xfrm>
            <a:prstGeom prst="rect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92BB1-2FD4-45DE-BA83-8E26F96129D2}"/>
                </a:ext>
              </a:extLst>
            </p:cNvPr>
            <p:cNvSpPr/>
            <p:nvPr/>
          </p:nvSpPr>
          <p:spPr>
            <a:xfrm>
              <a:off x="293801" y="1316426"/>
              <a:ext cx="9612000" cy="45719"/>
            </a:xfrm>
            <a:prstGeom prst="rect">
              <a:avLst/>
            </a:prstGeom>
            <a:grpFill/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0E034EEA-1E83-4B9B-983B-626CA3CA7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345-FA0D-40B9-8349-C7014B84C181}" type="slidenum">
              <a:rPr lang="fr-FR" sz="1600" smtClean="0"/>
              <a:t>9</a:t>
            </a:fld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09470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10297</TotalTime>
  <Words>1486</Words>
  <Application>Microsoft Office PowerPoint</Application>
  <PresentationFormat>Grand écran</PresentationFormat>
  <Paragraphs>221</Paragraphs>
  <Slides>21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Batang</vt:lpstr>
      <vt:lpstr>Calibri</vt:lpstr>
      <vt:lpstr>Calibri Light</vt:lpstr>
      <vt:lpstr>Times New Roman</vt:lpstr>
      <vt:lpstr>Wingdings</vt:lpstr>
      <vt:lpstr>Thème Office</vt:lpstr>
      <vt:lpstr>Présentation PowerPoint</vt:lpstr>
      <vt:lpstr>INTRODUCTION</vt:lpstr>
      <vt:lpstr>INTRODUCTION 1/2</vt:lpstr>
      <vt:lpstr>INTRODUCTION 2/2</vt:lpstr>
      <vt:lpstr>OBJECTIFS</vt:lpstr>
      <vt:lpstr>OBJECTIFS </vt:lpstr>
      <vt:lpstr>METHODOLOGIE</vt:lpstr>
      <vt:lpstr>METHODOLOGIE 1/2</vt:lpstr>
      <vt:lpstr>METHODOLOGIE 2/2</vt:lpstr>
      <vt:lpstr>RESULTATS</vt:lpstr>
      <vt:lpstr>RESULTATS 1/8</vt:lpstr>
      <vt:lpstr>RESULTATS 2/8</vt:lpstr>
      <vt:lpstr>RESULTATS 3/8</vt:lpstr>
      <vt:lpstr>RESULTATS 4/8</vt:lpstr>
      <vt:lpstr>RESULTATS 5/8</vt:lpstr>
      <vt:lpstr>RESULTATS 6/8</vt:lpstr>
      <vt:lpstr>RESULTATS 7/8</vt:lpstr>
      <vt:lpstr>RESULTATS 8/8</vt:lpstr>
      <vt:lpstr>CONCLUSION</vt:lpstr>
      <vt:lpstr>CONCLUSION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Charly</dc:creator>
  <cp:lastModifiedBy>millo</cp:lastModifiedBy>
  <cp:revision>622</cp:revision>
  <dcterms:created xsi:type="dcterms:W3CDTF">2018-07-19T10:03:39Z</dcterms:created>
  <dcterms:modified xsi:type="dcterms:W3CDTF">2021-10-27T00:32:00Z</dcterms:modified>
</cp:coreProperties>
</file>